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99" r:id="rId7"/>
    <p:sldId id="259" r:id="rId8"/>
    <p:sldId id="260" r:id="rId9"/>
    <p:sldId id="300" r:id="rId10"/>
    <p:sldId id="261" r:id="rId11"/>
    <p:sldId id="302" r:id="rId12"/>
    <p:sldId id="303" r:id="rId13"/>
    <p:sldId id="262" r:id="rId14"/>
    <p:sldId id="264" r:id="rId15"/>
    <p:sldId id="287" r:id="rId16"/>
    <p:sldId id="288" r:id="rId17"/>
    <p:sldId id="290" r:id="rId18"/>
    <p:sldId id="291" r:id="rId19"/>
    <p:sldId id="292" r:id="rId20"/>
    <p:sldId id="293" r:id="rId21"/>
    <p:sldId id="265" r:id="rId22"/>
    <p:sldId id="266" r:id="rId23"/>
    <p:sldId id="267" r:id="rId24"/>
    <p:sldId id="268" r:id="rId25"/>
    <p:sldId id="270" r:id="rId26"/>
    <p:sldId id="269" r:id="rId27"/>
    <p:sldId id="271" r:id="rId28"/>
    <p:sldId id="272" r:id="rId29"/>
    <p:sldId id="273" r:id="rId30"/>
    <p:sldId id="274" r:id="rId31"/>
    <p:sldId id="304" r:id="rId32"/>
    <p:sldId id="305" r:id="rId33"/>
    <p:sldId id="277" r:id="rId34"/>
    <p:sldId id="278" r:id="rId35"/>
    <p:sldId id="306" r:id="rId36"/>
    <p:sldId id="307" r:id="rId37"/>
    <p:sldId id="308" r:id="rId38"/>
    <p:sldId id="279" r:id="rId39"/>
    <p:sldId id="280" r:id="rId40"/>
    <p:sldId id="297" r:id="rId41"/>
    <p:sldId id="298" r:id="rId42"/>
    <p:sldId id="283" r:id="rId43"/>
    <p:sldId id="301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88095" autoAdjust="0"/>
  </p:normalViewPr>
  <p:slideViewPr>
    <p:cSldViewPr>
      <p:cViewPr>
        <p:scale>
          <a:sx n="60" d="100"/>
          <a:sy n="60" d="100"/>
        </p:scale>
        <p:origin x="-1644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2CCF6-2A20-4241-9B48-67FA79BD8F4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 smtClean="0"/>
              <a:t>To store admin detail</a:t>
            </a:r>
            <a:r>
              <a:rPr lang="en-US" sz="1200" baseline="0" dirty="0" smtClean="0"/>
              <a:t> Username &amp; Password etc.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C6611-6313-423C-9F89-928B1BA1E0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F6DBCBE-98F4-4D36-A5BF-5819340AE044}" type="slidenum">
              <a:rPr lang="en-US" smtClean="0"/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E4E3A3B-52D1-4354-87EF-524E8E3D72A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F6DBCBE-98F4-4D36-A5BF-5819340AE04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hyperlink" Target="mailto:dip1040@gmail.co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ganpat@gmail.com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8001000" cy="20574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PROJECT  PRESENTATION  </a:t>
            </a:r>
            <a:b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b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“</a:t>
            </a:r>
            <a:r>
              <a:rPr lang="en-US" sz="311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  MANAGEMENT SYSTEM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dirty="0"/>
          </a:p>
        </p:txBody>
      </p:sp>
      <p:pic>
        <p:nvPicPr>
          <p:cNvPr id="5" name="Picture 4" descr="DCS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735" y="3200400"/>
            <a:ext cx="6268085" cy="2813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HARDWARE REQUIRMENT:-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78486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/>
                <a:gridCol w="3924300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 smtClean="0"/>
                        <a:t>                                           </a:t>
                      </a:r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SERVER SIDE </a:t>
                      </a:r>
                      <a:endParaRPr kumimoji="0"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Pentium 2.2 GHz (min.) 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 </a:t>
                      </a:r>
                      <a:endParaRPr kumimoji="0"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GB </a:t>
                      </a:r>
                      <a:endParaRPr kumimoji="0"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Free Hard disk space </a:t>
                      </a:r>
                      <a:endParaRPr kumimoji="0"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GB </a:t>
                      </a:r>
                      <a:endParaRPr kumimoji="0"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5"/>
          <p:cNvGraphicFramePr/>
          <p:nvPr/>
        </p:nvGraphicFramePr>
        <p:xfrm>
          <a:off x="381000" y="4185920"/>
          <a:ext cx="79248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  <a:gridCol w="3962400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 smtClean="0"/>
                        <a:t>                                           </a:t>
                      </a:r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CLIENT SIDE </a:t>
                      </a:r>
                      <a:endParaRPr kumimoji="0"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Pentium 1.60 GHz (min.) 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 </a:t>
                      </a:r>
                      <a:endParaRPr kumimoji="0"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GB </a:t>
                      </a:r>
                      <a:endParaRPr kumimoji="0"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Free Hard disk space </a:t>
                      </a:r>
                      <a:endParaRPr kumimoji="0"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GB </a:t>
                      </a:r>
                      <a:endParaRPr kumimoji="0"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6.System Flowchart</a:t>
            </a:r>
            <a:endParaRPr lang="en-US" sz="3600" b="1" dirty="0"/>
          </a:p>
        </p:txBody>
      </p:sp>
      <p:sp>
        <p:nvSpPr>
          <p:cNvPr id="4" name="Title 1"/>
          <p:cNvSpPr txBox="1"/>
          <p:nvPr/>
        </p:nvSpPr>
        <p:spPr>
          <a:xfrm>
            <a:off x="-762000" y="0"/>
            <a:ext cx="670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971800" y="1295400"/>
            <a:ext cx="9144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Decision 5"/>
          <p:cNvSpPr/>
          <p:nvPr/>
        </p:nvSpPr>
        <p:spPr>
          <a:xfrm>
            <a:off x="2590800" y="1905000"/>
            <a:ext cx="1752600" cy="7620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REGISTER?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29000" y="16002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Straight Arrow Connector 7"/>
          <p:cNvCxnSpPr>
            <a:stCxn id="6" idx="3"/>
            <a:endCxn id="9" idx="1"/>
          </p:cNvCxnSpPr>
          <p:nvPr/>
        </p:nvCxnSpPr>
        <p:spPr>
          <a:xfrm flipV="1">
            <a:off x="4343400" y="2247900"/>
            <a:ext cx="12954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Flowchart: Process 8"/>
          <p:cNvSpPr/>
          <p:nvPr/>
        </p:nvSpPr>
        <p:spPr>
          <a:xfrm>
            <a:off x="5638800" y="1981200"/>
            <a:ext cx="1219200" cy="5334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2819400" y="3048000"/>
            <a:ext cx="1295400" cy="5334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505200" y="26670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6248400" y="2514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" name="Flowchart: Decision 12"/>
          <p:cNvSpPr/>
          <p:nvPr/>
        </p:nvSpPr>
        <p:spPr>
          <a:xfrm>
            <a:off x="2667000" y="3962400"/>
            <a:ext cx="1447800" cy="9144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VALID?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29000" y="35814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" name="Flowchart: Decision 14"/>
          <p:cNvSpPr/>
          <p:nvPr/>
        </p:nvSpPr>
        <p:spPr>
          <a:xfrm>
            <a:off x="2819400" y="5257800"/>
            <a:ext cx="1295400" cy="7620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ADMIN ?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429000" y="48768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Flowchart: Decision 16"/>
          <p:cNvSpPr/>
          <p:nvPr/>
        </p:nvSpPr>
        <p:spPr>
          <a:xfrm>
            <a:off x="4876800" y="5181600"/>
            <a:ext cx="1752600" cy="83820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FACULTY?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114800" y="56388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Oval 18"/>
          <p:cNvSpPr/>
          <p:nvPr/>
        </p:nvSpPr>
        <p:spPr>
          <a:xfrm>
            <a:off x="5562600" y="63246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200400" y="63246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05200" y="6019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Connector 22"/>
          <p:cNvCxnSpPr/>
          <p:nvPr/>
        </p:nvCxnSpPr>
        <p:spPr>
          <a:xfrm rot="10800000">
            <a:off x="1600201" y="4419600"/>
            <a:ext cx="11430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 flipV="1">
            <a:off x="1029494" y="3848100"/>
            <a:ext cx="1142206" cy="79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00200" y="3275012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6" name="TextBox 25"/>
          <p:cNvSpPr txBox="1"/>
          <p:nvPr/>
        </p:nvSpPr>
        <p:spPr>
          <a:xfrm>
            <a:off x="4953000" y="1871246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324600" y="2743200"/>
            <a:ext cx="55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YES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962400" y="2678668"/>
            <a:ext cx="51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57600" y="4797623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906959" y="3669268"/>
            <a:ext cx="51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057400" y="34290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886200" y="5867400"/>
            <a:ext cx="441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096000" y="5940623"/>
            <a:ext cx="441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4192626" y="5181600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4114800" y="33528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867400" y="60198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382000" y="5943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7467600" y="61722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001000" y="5715000"/>
            <a:ext cx="441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6707226" y="5181600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696200" y="5562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629400" y="5562600"/>
            <a:ext cx="1066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3400" y="4572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248400" y="4572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05200" y="4572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-1561306" y="3238500"/>
            <a:ext cx="4647406" cy="79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1486694" y="3162300"/>
            <a:ext cx="4495006" cy="79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153694" y="3238500"/>
            <a:ext cx="4647406" cy="79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" name="Straight Connector 9"/>
          <p:cNvCxnSpPr/>
          <p:nvPr/>
        </p:nvCxnSpPr>
        <p:spPr>
          <a:xfrm rot="10800000">
            <a:off x="762000" y="1143000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" name="Flowchart: Process 10"/>
          <p:cNvSpPr/>
          <p:nvPr/>
        </p:nvSpPr>
        <p:spPr>
          <a:xfrm>
            <a:off x="1219200" y="914400"/>
            <a:ext cx="19812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USER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>
            <a:off x="762000" y="2360612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Flowchart: Process 18"/>
          <p:cNvSpPr/>
          <p:nvPr/>
        </p:nvSpPr>
        <p:spPr>
          <a:xfrm>
            <a:off x="1219200" y="2133600"/>
            <a:ext cx="20574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PROJECT DETAIL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762000" y="2970212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1" name="Flowchart: Process 20"/>
          <p:cNvSpPr/>
          <p:nvPr/>
        </p:nvSpPr>
        <p:spPr>
          <a:xfrm>
            <a:off x="1219200" y="2819400"/>
            <a:ext cx="20574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GROUP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0800000">
            <a:off x="762000" y="3656012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3" name="Flowchart: Process 22"/>
          <p:cNvSpPr/>
          <p:nvPr/>
        </p:nvSpPr>
        <p:spPr>
          <a:xfrm>
            <a:off x="1219200" y="3429000"/>
            <a:ext cx="20574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PROJECT PRESENTATION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10800000">
            <a:off x="3733800" y="3808411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5" name="Flowchart: Process 24"/>
          <p:cNvSpPr/>
          <p:nvPr/>
        </p:nvSpPr>
        <p:spPr>
          <a:xfrm>
            <a:off x="4191000" y="3581400"/>
            <a:ext cx="17526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PROJECT PRESENTATION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10800000">
            <a:off x="3733800" y="3122611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Flowchart: Process 26"/>
          <p:cNvSpPr/>
          <p:nvPr/>
        </p:nvSpPr>
        <p:spPr>
          <a:xfrm>
            <a:off x="4191000" y="2895600"/>
            <a:ext cx="17526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 PROJECT 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ATTANDANCE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3733800" y="2513011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" name="Flowchart: Process 28"/>
          <p:cNvSpPr/>
          <p:nvPr/>
        </p:nvSpPr>
        <p:spPr>
          <a:xfrm>
            <a:off x="4191000" y="2286000"/>
            <a:ext cx="17526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GROUP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rot="10800000">
            <a:off x="6477000" y="2970212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Flowchart: Process 32"/>
          <p:cNvSpPr/>
          <p:nvPr/>
        </p:nvSpPr>
        <p:spPr>
          <a:xfrm>
            <a:off x="6934200" y="2743200"/>
            <a:ext cx="17526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Flowchart: Process 37"/>
          <p:cNvSpPr/>
          <p:nvPr/>
        </p:nvSpPr>
        <p:spPr>
          <a:xfrm>
            <a:off x="3276600" y="5943600"/>
            <a:ext cx="914400" cy="3048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LOGOUT</a:t>
            </a:r>
            <a:endParaRPr lang="en-US" sz="11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62000" y="5562600"/>
            <a:ext cx="2743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Oval 39"/>
          <p:cNvSpPr/>
          <p:nvPr/>
        </p:nvSpPr>
        <p:spPr>
          <a:xfrm>
            <a:off x="3505200" y="5410200"/>
            <a:ext cx="457200" cy="304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41" name="Oval 40"/>
          <p:cNvSpPr/>
          <p:nvPr/>
        </p:nvSpPr>
        <p:spPr>
          <a:xfrm>
            <a:off x="3276600" y="6477000"/>
            <a:ext cx="914400" cy="381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STOP</a:t>
            </a:r>
            <a:endParaRPr lang="en-US" sz="1100" dirty="0"/>
          </a:p>
        </p:txBody>
      </p:sp>
      <p:cxnSp>
        <p:nvCxnSpPr>
          <p:cNvPr id="42" name="Straight Arrow Connector 41"/>
          <p:cNvCxnSpPr/>
          <p:nvPr/>
        </p:nvCxnSpPr>
        <p:spPr>
          <a:xfrm rot="5400000">
            <a:off x="3582195" y="5867399"/>
            <a:ext cx="304799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962402" y="5562600"/>
            <a:ext cx="25145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3" name="Straight Connector 52"/>
          <p:cNvCxnSpPr/>
          <p:nvPr/>
        </p:nvCxnSpPr>
        <p:spPr>
          <a:xfrm rot="10800000">
            <a:off x="6477000" y="3732212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Straight Connector 44"/>
          <p:cNvCxnSpPr>
            <a:stCxn id="46" idx="1"/>
          </p:cNvCxnSpPr>
          <p:nvPr/>
        </p:nvCxnSpPr>
        <p:spPr>
          <a:xfrm flipH="1" flipV="1">
            <a:off x="6477000" y="1751012"/>
            <a:ext cx="5334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6" name="Flowchart: Process 45"/>
          <p:cNvSpPr/>
          <p:nvPr/>
        </p:nvSpPr>
        <p:spPr>
          <a:xfrm>
            <a:off x="7010400" y="1524000"/>
            <a:ext cx="16764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PROJECT DETAIL  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Arrow Connector 58"/>
          <p:cNvCxnSpPr>
            <a:stCxn id="38" idx="2"/>
            <a:endCxn id="41" idx="0"/>
          </p:cNvCxnSpPr>
          <p:nvPr/>
        </p:nvCxnSpPr>
        <p:spPr>
          <a:xfrm rot="5400000">
            <a:off x="3619500" y="63627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Connector 42"/>
          <p:cNvCxnSpPr/>
          <p:nvPr/>
        </p:nvCxnSpPr>
        <p:spPr>
          <a:xfrm rot="10800000">
            <a:off x="762000" y="4341812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1" name="Flowchart: Process 50"/>
          <p:cNvSpPr/>
          <p:nvPr/>
        </p:nvSpPr>
        <p:spPr>
          <a:xfrm>
            <a:off x="6934200" y="3429000"/>
            <a:ext cx="1752600" cy="6096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 PROJECT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ATTANDANCE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rot="10800000">
            <a:off x="3733800" y="1828800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0" name="Flowchart: Process 59"/>
          <p:cNvSpPr/>
          <p:nvPr/>
        </p:nvSpPr>
        <p:spPr>
          <a:xfrm>
            <a:off x="4191000" y="1600200"/>
            <a:ext cx="17526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PROJECT DETAIL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Flowchart: Process 53"/>
          <p:cNvSpPr/>
          <p:nvPr/>
        </p:nvSpPr>
        <p:spPr>
          <a:xfrm>
            <a:off x="6934200" y="2133600"/>
            <a:ext cx="17526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GROUP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rot="10800000">
            <a:off x="6477000" y="2284412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5" name="Flowchart: Process 64"/>
          <p:cNvSpPr/>
          <p:nvPr/>
        </p:nvSpPr>
        <p:spPr>
          <a:xfrm>
            <a:off x="1219200" y="4038600"/>
            <a:ext cx="2057400" cy="6096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 PROJECT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ATTANDANCE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rot="10800000">
            <a:off x="762001" y="1751011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9" name="Flowchart: Process 68"/>
          <p:cNvSpPr/>
          <p:nvPr/>
        </p:nvSpPr>
        <p:spPr>
          <a:xfrm>
            <a:off x="1143000" y="1524000"/>
            <a:ext cx="19812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COURSE</a:t>
            </a:r>
            <a:b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Flowchart: Process 69"/>
          <p:cNvSpPr/>
          <p:nvPr/>
        </p:nvSpPr>
        <p:spPr>
          <a:xfrm>
            <a:off x="4191000" y="990600"/>
            <a:ext cx="18288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 COURSE</a:t>
            </a:r>
            <a:b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rot="10800000">
            <a:off x="3733800" y="1219200"/>
            <a:ext cx="457200" cy="158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2" name="Flowchart: Process 71"/>
          <p:cNvSpPr/>
          <p:nvPr/>
        </p:nvSpPr>
        <p:spPr>
          <a:xfrm>
            <a:off x="7010400" y="990600"/>
            <a:ext cx="1676400" cy="4572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 COURSE</a:t>
            </a:r>
            <a:b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Connector 72"/>
          <p:cNvCxnSpPr>
            <a:stCxn id="72" idx="1"/>
          </p:cNvCxnSpPr>
          <p:nvPr/>
        </p:nvCxnSpPr>
        <p:spPr>
          <a:xfrm flipH="1">
            <a:off x="6477000" y="1219200"/>
            <a:ext cx="53340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/>
              <a:t>7.Data Flow Diagram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447800"/>
            <a:ext cx="8503920" cy="5105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7.0 Context Level Diagram </a:t>
            </a:r>
            <a:endParaRPr lang="en-US" dirty="0"/>
          </a:p>
        </p:txBody>
      </p:sp>
      <p:sp>
        <p:nvSpPr>
          <p:cNvPr id="5" name="Flowchart: Connector 4"/>
          <p:cNvSpPr/>
          <p:nvPr/>
        </p:nvSpPr>
        <p:spPr>
          <a:xfrm>
            <a:off x="3810000" y="2057400"/>
            <a:ext cx="2057400" cy="16764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Project Management System</a:t>
            </a:r>
            <a:endParaRPr lang="en-US" sz="1600" dirty="0" smtClean="0"/>
          </a:p>
        </p:txBody>
      </p:sp>
      <p:cxnSp>
        <p:nvCxnSpPr>
          <p:cNvPr id="7" name="Straight Arrow Connector 6"/>
          <p:cNvCxnSpPr>
            <a:endCxn id="15" idx="0"/>
          </p:cNvCxnSpPr>
          <p:nvPr/>
        </p:nvCxnSpPr>
        <p:spPr>
          <a:xfrm>
            <a:off x="4800600" y="3733800"/>
            <a:ext cx="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72000" y="3733800"/>
            <a:ext cx="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81400" y="5562600"/>
            <a:ext cx="24384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faculty</a:t>
            </a:r>
            <a:endParaRPr lang="en-US" sz="2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133600" y="28956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133600" y="32004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52400" y="2743200"/>
            <a:ext cx="19812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Admin</a:t>
            </a:r>
            <a:endParaRPr lang="en-US" sz="2400" dirty="0"/>
          </a:p>
        </p:txBody>
      </p:sp>
      <p:cxnSp>
        <p:nvCxnSpPr>
          <p:cNvPr id="49" name="Straight Arrow Connector 48"/>
          <p:cNvCxnSpPr>
            <a:endCxn id="5" idx="6"/>
          </p:cNvCxnSpPr>
          <p:nvPr/>
        </p:nvCxnSpPr>
        <p:spPr>
          <a:xfrm flipH="1">
            <a:off x="5867400" y="28956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239000" y="2743200"/>
            <a:ext cx="17526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Student</a:t>
            </a:r>
            <a:endParaRPr lang="en-US" sz="2400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5867400" y="31242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09600" y="1928336"/>
            <a:ext cx="3352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Manage User Info,Course Info,Project Detail Info,Group Info,Project Attandance Info,Generate Report Info  </a:t>
            </a:r>
            <a:endParaRPr lang="en-US" sz="1400" dirty="0"/>
          </a:p>
        </p:txBody>
      </p:sp>
      <p:sp>
        <p:nvSpPr>
          <p:cNvPr id="61" name="Rectangle 60"/>
          <p:cNvSpPr/>
          <p:nvPr/>
        </p:nvSpPr>
        <p:spPr>
          <a:xfrm>
            <a:off x="1828800" y="3403937"/>
            <a:ext cx="2438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 View User Info &amp; Course  Info,view Project Detail Info,View Group Info,view Project Attandance Info, Report Info  </a:t>
            </a:r>
            <a:endParaRPr lang="en-US" sz="1400" dirty="0"/>
          </a:p>
        </p:txBody>
      </p:sp>
      <p:sp>
        <p:nvSpPr>
          <p:cNvPr id="62" name="Rectangle 61"/>
          <p:cNvSpPr/>
          <p:nvPr/>
        </p:nvSpPr>
        <p:spPr>
          <a:xfrm>
            <a:off x="1905000" y="4687669"/>
            <a:ext cx="2743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</a:t>
            </a:r>
            <a:r>
              <a:rPr lang="en-US" sz="1400" dirty="0" smtClean="0"/>
              <a:t>Manage Profile, Fill Project  Attandance ,Add Project Remark.</a:t>
            </a:r>
            <a:endParaRPr lang="en-US" sz="1400" dirty="0"/>
          </a:p>
        </p:txBody>
      </p:sp>
      <p:sp>
        <p:nvSpPr>
          <p:cNvPr id="63" name="Rectangle 62"/>
          <p:cNvSpPr/>
          <p:nvPr/>
        </p:nvSpPr>
        <p:spPr>
          <a:xfrm>
            <a:off x="4800600" y="4456093"/>
            <a:ext cx="2895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 View  Profile Deatial, Student Info ,View Project Detail Info,View Project presentation,View Project Attandance Info.</a:t>
            </a:r>
            <a:endParaRPr lang="en-US" sz="1400" dirty="0"/>
          </a:p>
        </p:txBody>
      </p:sp>
      <p:sp>
        <p:nvSpPr>
          <p:cNvPr id="64" name="Rectangle 63"/>
          <p:cNvSpPr/>
          <p:nvPr/>
        </p:nvSpPr>
        <p:spPr>
          <a:xfrm>
            <a:off x="5715000" y="2466201"/>
            <a:ext cx="167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Regisration,Login</a:t>
            </a:r>
            <a:endParaRPr lang="en-US" sz="1400" dirty="0"/>
          </a:p>
        </p:txBody>
      </p:sp>
      <p:sp>
        <p:nvSpPr>
          <p:cNvPr id="65" name="Rectangle 64"/>
          <p:cNvSpPr/>
          <p:nvPr/>
        </p:nvSpPr>
        <p:spPr>
          <a:xfrm>
            <a:off x="5562600" y="334387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</a:t>
            </a:r>
            <a:r>
              <a:rPr lang="en-US" sz="1400" dirty="0" smtClean="0"/>
              <a:t>View group Detail ,View Project Detail Info,View ProjectPresentation,View </a:t>
            </a:r>
            <a:r>
              <a:rPr lang="en-US" sz="1200" dirty="0" smtClean="0"/>
              <a:t>Project Attandance Info.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7.1</a:t>
            </a:r>
            <a:r>
              <a:rPr lang="en-US" b="1" dirty="0" smtClean="0"/>
              <a:t>First Level Diagram (Process Wise)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8915400" cy="5638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</a:t>
            </a:r>
            <a:endParaRPr lang="en-US" dirty="0" smtClean="0"/>
          </a:p>
        </p:txBody>
      </p:sp>
      <p:sp>
        <p:nvSpPr>
          <p:cNvPr id="4" name="Flowchart: Connector 3"/>
          <p:cNvSpPr/>
          <p:nvPr/>
        </p:nvSpPr>
        <p:spPr>
          <a:xfrm>
            <a:off x="3505200" y="990600"/>
            <a:ext cx="1447800" cy="12954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1.0</a:t>
            </a:r>
            <a:endParaRPr lang="en-US" sz="1600" dirty="0" smtClean="0"/>
          </a:p>
          <a:p>
            <a:pPr algn="ctr"/>
            <a:r>
              <a:rPr lang="en-US" sz="1600" dirty="0" smtClean="0"/>
              <a:t>Registration</a:t>
            </a:r>
            <a:endParaRPr lang="en-US" sz="1600" dirty="0" smtClean="0"/>
          </a:p>
        </p:txBody>
      </p:sp>
      <p:sp>
        <p:nvSpPr>
          <p:cNvPr id="5" name="Flowchart: Connector 4"/>
          <p:cNvSpPr/>
          <p:nvPr/>
        </p:nvSpPr>
        <p:spPr>
          <a:xfrm>
            <a:off x="3657600" y="3657600"/>
            <a:ext cx="1524000" cy="15240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2.0</a:t>
            </a:r>
            <a:endParaRPr lang="en-US" sz="1600" dirty="0" smtClean="0"/>
          </a:p>
          <a:p>
            <a:pPr algn="ctr"/>
            <a:r>
              <a:rPr lang="en-US" sz="1600" dirty="0" smtClean="0"/>
              <a:t>Login</a:t>
            </a:r>
            <a:endParaRPr lang="en-US" sz="1600" dirty="0" smtClean="0"/>
          </a:p>
        </p:txBody>
      </p:sp>
      <p:sp>
        <p:nvSpPr>
          <p:cNvPr id="7" name="Flowchart: Off-page Connector 6"/>
          <p:cNvSpPr/>
          <p:nvPr/>
        </p:nvSpPr>
        <p:spPr>
          <a:xfrm>
            <a:off x="4264152" y="6019800"/>
            <a:ext cx="612648" cy="61264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8382000" y="61722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800" y="1447800"/>
            <a:ext cx="14478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8200" y="38862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000" y="46482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781800" y="13716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81800" y="1371600"/>
            <a:ext cx="0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81800" y="21336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34200" y="22860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34200" y="2286000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34200" y="27432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81800" y="43434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1800" y="4343400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781800" y="48006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572000" y="5181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001000" y="19050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077200" y="26670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153400" y="46482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09600" y="1905000"/>
            <a:ext cx="0" cy="441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9600" y="6324600"/>
            <a:ext cx="335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962400" y="5029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114800" y="5105400"/>
            <a:ext cx="0" cy="1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" y="6477000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57200" y="1905000"/>
            <a:ext cx="0" cy="457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752600" y="17526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2133600" y="40386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2133600" y="4267200"/>
            <a:ext cx="152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2057400" y="47244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5" idx="3"/>
          </p:cNvCxnSpPr>
          <p:nvPr/>
        </p:nvCxnSpPr>
        <p:spPr>
          <a:xfrm flipH="1" flipV="1">
            <a:off x="2057401" y="4953000"/>
            <a:ext cx="1823384" cy="5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8534400" y="1524000"/>
            <a:ext cx="76200" cy="457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4" idx="4"/>
          </p:cNvCxnSpPr>
          <p:nvPr/>
        </p:nvCxnSpPr>
        <p:spPr>
          <a:xfrm>
            <a:off x="4229100" y="2286000"/>
            <a:ext cx="381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4953000" y="1447800"/>
            <a:ext cx="1828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4" idx="6"/>
          </p:cNvCxnSpPr>
          <p:nvPr/>
        </p:nvCxnSpPr>
        <p:spPr>
          <a:xfrm flipH="1">
            <a:off x="4953000" y="160020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5181600" y="45720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>
            <a:off x="5105400" y="47244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/>
          <p:cNvSpPr/>
          <p:nvPr/>
        </p:nvSpPr>
        <p:spPr>
          <a:xfrm>
            <a:off x="4648200" y="4667071"/>
            <a:ext cx="76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 Info</a:t>
            </a:r>
            <a:endParaRPr lang="en-US" dirty="0"/>
          </a:p>
        </p:txBody>
      </p:sp>
      <p:sp>
        <p:nvSpPr>
          <p:cNvPr id="167" name="Rectangle 166"/>
          <p:cNvSpPr/>
          <p:nvPr/>
        </p:nvSpPr>
        <p:spPr>
          <a:xfrm>
            <a:off x="4191000" y="2667000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Login</a:t>
            </a:r>
            <a:endParaRPr lang="en-US" dirty="0" smtClean="0"/>
          </a:p>
          <a:p>
            <a:r>
              <a:rPr lang="en-US" dirty="0" smtClean="0"/>
              <a:t>Info</a:t>
            </a:r>
            <a:endParaRPr lang="en-US" dirty="0" smtClean="0"/>
          </a:p>
        </p:txBody>
      </p:sp>
      <p:sp>
        <p:nvSpPr>
          <p:cNvPr id="168" name="Rectangle 167"/>
          <p:cNvSpPr/>
          <p:nvPr/>
        </p:nvSpPr>
        <p:spPr>
          <a:xfrm>
            <a:off x="6858000" y="1295400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Student_Mst </a:t>
            </a:r>
            <a:endParaRPr lang="en-US" dirty="0"/>
          </a:p>
        </p:txBody>
      </p:sp>
      <p:sp>
        <p:nvSpPr>
          <p:cNvPr id="169" name="Rectangle 168"/>
          <p:cNvSpPr/>
          <p:nvPr/>
        </p:nvSpPr>
        <p:spPr>
          <a:xfrm>
            <a:off x="6934200" y="2362201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Faculty_Mst</a:t>
            </a:r>
            <a:endParaRPr lang="en-US" dirty="0" smtClean="0"/>
          </a:p>
        </p:txBody>
      </p:sp>
      <p:sp>
        <p:nvSpPr>
          <p:cNvPr id="170" name="Rectangle 169"/>
          <p:cNvSpPr/>
          <p:nvPr/>
        </p:nvSpPr>
        <p:spPr>
          <a:xfrm>
            <a:off x="6705600" y="4419600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Admin_Mst</a:t>
            </a:r>
            <a:endParaRPr lang="en-US" dirty="0" smtClean="0"/>
          </a:p>
        </p:txBody>
      </p:sp>
      <p:sp>
        <p:nvSpPr>
          <p:cNvPr id="171" name="Rectangle 170"/>
          <p:cNvSpPr/>
          <p:nvPr/>
        </p:nvSpPr>
        <p:spPr>
          <a:xfrm>
            <a:off x="1905000" y="1143000"/>
            <a:ext cx="205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Get Registration Detail</a:t>
            </a:r>
            <a:endParaRPr lang="en-US" sz="1400" dirty="0" smtClean="0"/>
          </a:p>
        </p:txBody>
      </p:sp>
      <p:sp>
        <p:nvSpPr>
          <p:cNvPr id="172" name="Rectangle 171"/>
          <p:cNvSpPr/>
          <p:nvPr/>
        </p:nvSpPr>
        <p:spPr>
          <a:xfrm>
            <a:off x="1676400" y="1715869"/>
            <a:ext cx="205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Registration info</a:t>
            </a:r>
            <a:endParaRPr lang="en-US" dirty="0" smtClean="0"/>
          </a:p>
        </p:txBody>
      </p:sp>
      <p:sp>
        <p:nvSpPr>
          <p:cNvPr id="175" name="Rectangle 174"/>
          <p:cNvSpPr/>
          <p:nvPr/>
        </p:nvSpPr>
        <p:spPr>
          <a:xfrm>
            <a:off x="2057400" y="3505200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Verify Username &amp; Password</a:t>
            </a:r>
            <a:endParaRPr lang="en-US" sz="1600" dirty="0" smtClean="0"/>
          </a:p>
        </p:txBody>
      </p:sp>
      <p:sp>
        <p:nvSpPr>
          <p:cNvPr id="176" name="Rectangle 175"/>
          <p:cNvSpPr/>
          <p:nvPr/>
        </p:nvSpPr>
        <p:spPr>
          <a:xfrm>
            <a:off x="1981200" y="3962400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  View Login Info</a:t>
            </a:r>
            <a:endParaRPr lang="en-US" sz="1600" dirty="0" smtClean="0"/>
          </a:p>
        </p:txBody>
      </p:sp>
      <p:sp>
        <p:nvSpPr>
          <p:cNvPr id="177" name="Rectangle 176"/>
          <p:cNvSpPr/>
          <p:nvPr/>
        </p:nvSpPr>
        <p:spPr>
          <a:xfrm>
            <a:off x="2209800" y="4419600"/>
            <a:ext cx="167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Verify Username &amp;  Password</a:t>
            </a:r>
            <a:endParaRPr lang="en-US" sz="1400" dirty="0" smtClean="0"/>
          </a:p>
        </p:txBody>
      </p:sp>
      <p:sp>
        <p:nvSpPr>
          <p:cNvPr id="178" name="Rectangle 177"/>
          <p:cNvSpPr/>
          <p:nvPr/>
        </p:nvSpPr>
        <p:spPr>
          <a:xfrm>
            <a:off x="2133600" y="4995446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Login Info</a:t>
            </a:r>
            <a:endParaRPr lang="en-US" sz="1600" dirty="0" smtClean="0"/>
          </a:p>
        </p:txBody>
      </p:sp>
      <p:sp>
        <p:nvSpPr>
          <p:cNvPr id="179" name="Rectangle 178"/>
          <p:cNvSpPr/>
          <p:nvPr/>
        </p:nvSpPr>
        <p:spPr>
          <a:xfrm>
            <a:off x="1371600" y="5879069"/>
            <a:ext cx="274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Username &amp; Password</a:t>
            </a:r>
            <a:endParaRPr lang="en-US" sz="1600" dirty="0" smtClean="0"/>
          </a:p>
        </p:txBody>
      </p:sp>
      <p:sp>
        <p:nvSpPr>
          <p:cNvPr id="180" name="Rectangle 179"/>
          <p:cNvSpPr/>
          <p:nvPr/>
        </p:nvSpPr>
        <p:spPr>
          <a:xfrm>
            <a:off x="1600200" y="6443246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Login Info</a:t>
            </a:r>
            <a:endParaRPr lang="en-US" sz="1600" dirty="0" smtClean="0"/>
          </a:p>
        </p:txBody>
      </p:sp>
      <p:sp>
        <p:nvSpPr>
          <p:cNvPr id="181" name="Rectangle 180"/>
          <p:cNvSpPr/>
          <p:nvPr/>
        </p:nvSpPr>
        <p:spPr>
          <a:xfrm>
            <a:off x="4876800" y="11430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StoreRegistration Detail</a:t>
            </a:r>
            <a:endParaRPr lang="en-US" sz="1400" dirty="0" smtClean="0"/>
          </a:p>
        </p:txBody>
      </p:sp>
      <p:sp>
        <p:nvSpPr>
          <p:cNvPr id="182" name="Rectangle 181"/>
          <p:cNvSpPr/>
          <p:nvPr/>
        </p:nvSpPr>
        <p:spPr>
          <a:xfrm>
            <a:off x="5105400" y="1566446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Registration info</a:t>
            </a:r>
            <a:endParaRPr lang="en-US" sz="1600" dirty="0" smtClean="0"/>
          </a:p>
        </p:txBody>
      </p:sp>
      <p:sp>
        <p:nvSpPr>
          <p:cNvPr id="185" name="Rectangle 184"/>
          <p:cNvSpPr/>
          <p:nvPr/>
        </p:nvSpPr>
        <p:spPr>
          <a:xfrm>
            <a:off x="5257800" y="4810780"/>
            <a:ext cx="167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Verify Username &amp;  Password</a:t>
            </a:r>
            <a:endParaRPr lang="en-US" sz="1400" dirty="0" smtClean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4953000" y="1905000"/>
            <a:ext cx="0" cy="1981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953000" y="1905000"/>
            <a:ext cx="1828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105400" y="2057400"/>
            <a:ext cx="1676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105400" y="2057400"/>
            <a:ext cx="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5105400" y="41910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6096000" y="2514600"/>
            <a:ext cx="0" cy="167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6096000" y="25146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6400800" y="2667000"/>
            <a:ext cx="533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6400800" y="2667000"/>
            <a:ext cx="0" cy="167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>
            <a:off x="5181600" y="43434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5181600" y="4267200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Login Info</a:t>
            </a:r>
            <a:endParaRPr lang="en-US" sz="1600" dirty="0" smtClean="0"/>
          </a:p>
        </p:txBody>
      </p:sp>
      <p:cxnSp>
        <p:nvCxnSpPr>
          <p:cNvPr id="72" name="Straight Arrow Connector 71"/>
          <p:cNvCxnSpPr>
            <a:endCxn id="4" idx="2"/>
          </p:cNvCxnSpPr>
          <p:nvPr/>
        </p:nvCxnSpPr>
        <p:spPr>
          <a:xfrm>
            <a:off x="1752600" y="1600200"/>
            <a:ext cx="17526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953000" y="1795046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Store Login info</a:t>
            </a:r>
            <a:endParaRPr lang="en-US" sz="1600" dirty="0" smtClean="0"/>
          </a:p>
        </p:txBody>
      </p:sp>
      <p:sp>
        <p:nvSpPr>
          <p:cNvPr id="76" name="Rectangle 75"/>
          <p:cNvSpPr/>
          <p:nvPr/>
        </p:nvSpPr>
        <p:spPr>
          <a:xfrm>
            <a:off x="5181600" y="2057400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Login info</a:t>
            </a:r>
            <a:endParaRPr lang="en-US" sz="1600" dirty="0" smtClean="0"/>
          </a:p>
        </p:txBody>
      </p:sp>
      <p:sp>
        <p:nvSpPr>
          <p:cNvPr id="77" name="Rectangle 76"/>
          <p:cNvSpPr/>
          <p:nvPr/>
        </p:nvSpPr>
        <p:spPr>
          <a:xfrm>
            <a:off x="5410200" y="2819400"/>
            <a:ext cx="106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Store Login info</a:t>
            </a:r>
            <a:endParaRPr lang="en-US" sz="1600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6400800" y="3048000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Login info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330952"/>
          </a:xfrm>
        </p:spPr>
        <p:txBody>
          <a:bodyPr/>
          <a:lstStyle/>
          <a:p>
            <a:r>
              <a:rPr lang="en-US" dirty="0" smtClean="0"/>
              <a:t>                                      </a:t>
            </a:r>
            <a:endParaRPr lang="en-US" dirty="0"/>
          </a:p>
        </p:txBody>
      </p:sp>
      <p:sp>
        <p:nvSpPr>
          <p:cNvPr id="5" name="Flowchart: Connector 4"/>
          <p:cNvSpPr/>
          <p:nvPr/>
        </p:nvSpPr>
        <p:spPr>
          <a:xfrm>
            <a:off x="3733800" y="1295400"/>
            <a:ext cx="1600200" cy="13716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3.0</a:t>
            </a:r>
            <a:endParaRPr lang="en-US" sz="1600" dirty="0" smtClean="0"/>
          </a:p>
          <a:p>
            <a:pPr algn="ctr"/>
            <a:r>
              <a:rPr lang="en-US" sz="1600" dirty="0" smtClean="0"/>
              <a:t>Manage User</a:t>
            </a:r>
            <a:endParaRPr lang="en-US" sz="1600" dirty="0" smtClean="0"/>
          </a:p>
        </p:txBody>
      </p:sp>
      <p:sp>
        <p:nvSpPr>
          <p:cNvPr id="6" name="Flowchart: Connector 5"/>
          <p:cNvSpPr/>
          <p:nvPr/>
        </p:nvSpPr>
        <p:spPr>
          <a:xfrm>
            <a:off x="3657600" y="3581400"/>
            <a:ext cx="1676400" cy="1600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4.0</a:t>
            </a:r>
            <a:endParaRPr lang="en-US" sz="1600" dirty="0" smtClean="0"/>
          </a:p>
          <a:p>
            <a:pPr algn="ctr"/>
            <a:r>
              <a:rPr lang="en-US" sz="1600" dirty="0" smtClean="0"/>
              <a:t>Course Detail</a:t>
            </a:r>
            <a:endParaRPr lang="en-US" sz="1600" dirty="0" smtClean="0"/>
          </a:p>
        </p:txBody>
      </p:sp>
      <p:sp>
        <p:nvSpPr>
          <p:cNvPr id="7" name="Flowchart: Off-page Connector 6"/>
          <p:cNvSpPr/>
          <p:nvPr/>
        </p:nvSpPr>
        <p:spPr>
          <a:xfrm>
            <a:off x="4264152" y="6019800"/>
            <a:ext cx="612648" cy="61264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8534400" y="60960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800" y="1447800"/>
            <a:ext cx="14478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71600" y="35814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000" y="46482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934200" y="16002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34200" y="1600200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34200" y="20574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34200" y="22860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34200" y="2286000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34200" y="27432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81800" y="43434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81800" y="4343400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81800" y="48006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2000" y="5181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53400" y="19812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53400" y="26670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153400" y="46482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09600" y="1905000"/>
            <a:ext cx="0" cy="441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09600" y="6324600"/>
            <a:ext cx="335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62400" y="5029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4800" y="5105400"/>
            <a:ext cx="0" cy="1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7200" y="6477000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7200" y="1905000"/>
            <a:ext cx="0" cy="457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752600" y="16002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752600" y="17526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28800" y="2209800"/>
            <a:ext cx="0" cy="1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981200" y="2438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828800" y="2209800"/>
            <a:ext cx="1905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43000" y="2133600"/>
            <a:ext cx="2596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667000" y="36576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667002" y="3886200"/>
            <a:ext cx="11429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057400" y="47244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3"/>
          </p:cNvCxnSpPr>
          <p:nvPr/>
        </p:nvCxnSpPr>
        <p:spPr>
          <a:xfrm flipH="1">
            <a:off x="2057400" y="4947256"/>
            <a:ext cx="1845703" cy="5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686800" y="1524000"/>
            <a:ext cx="76200" cy="457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257800" y="16764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334000" y="19050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181600" y="23622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953000" y="2590800"/>
            <a:ext cx="1981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334000" y="44196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257800" y="4648200"/>
            <a:ext cx="152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648200" y="4667071"/>
            <a:ext cx="91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GroupInfo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34200" y="1676401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Student_Mst 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34200" y="2362201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Faculty_Mst</a:t>
            </a:r>
            <a:endParaRPr lang="en-US" dirty="0" smtClean="0"/>
          </a:p>
        </p:txBody>
      </p:sp>
      <p:sp>
        <p:nvSpPr>
          <p:cNvPr id="53" name="Rectangle 52"/>
          <p:cNvSpPr/>
          <p:nvPr/>
        </p:nvSpPr>
        <p:spPr>
          <a:xfrm>
            <a:off x="6705600" y="4355068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Tb1_Course</a:t>
            </a:r>
            <a:endParaRPr lang="en-US" dirty="0" smtClean="0"/>
          </a:p>
        </p:txBody>
      </p:sp>
      <p:sp>
        <p:nvSpPr>
          <p:cNvPr id="54" name="Rectangle 53"/>
          <p:cNvSpPr/>
          <p:nvPr/>
        </p:nvSpPr>
        <p:spPr>
          <a:xfrm>
            <a:off x="1752600" y="12954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Manage User Info</a:t>
            </a:r>
            <a:endParaRPr lang="en-US" sz="1400" dirty="0" smtClean="0"/>
          </a:p>
        </p:txBody>
      </p:sp>
      <p:sp>
        <p:nvSpPr>
          <p:cNvPr id="55" name="Rectangle 54"/>
          <p:cNvSpPr/>
          <p:nvPr/>
        </p:nvSpPr>
        <p:spPr>
          <a:xfrm>
            <a:off x="1752600" y="1676400"/>
            <a:ext cx="205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User Info</a:t>
            </a:r>
            <a:endParaRPr lang="en-US" sz="1600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1905000" y="2438400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Faculty Info</a:t>
            </a:r>
            <a:endParaRPr lang="en-US" sz="1600" dirty="0" smtClean="0"/>
          </a:p>
        </p:txBody>
      </p:sp>
      <p:sp>
        <p:nvSpPr>
          <p:cNvPr id="62" name="Rectangle 61"/>
          <p:cNvSpPr/>
          <p:nvPr/>
        </p:nvSpPr>
        <p:spPr>
          <a:xfrm>
            <a:off x="1371600" y="5879069"/>
            <a:ext cx="274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Manage Course Detail</a:t>
            </a:r>
            <a:endParaRPr lang="en-US" sz="16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1600200" y="6443246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Course Info</a:t>
            </a:r>
            <a:endParaRPr lang="en-US" sz="16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5105400" y="13716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Store User Detail</a:t>
            </a:r>
            <a:endParaRPr lang="en-US" sz="1400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5257800" y="1828800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User info</a:t>
            </a:r>
            <a:endParaRPr lang="en-US" sz="1600" dirty="0" smtClean="0"/>
          </a:p>
        </p:txBody>
      </p:sp>
      <p:sp>
        <p:nvSpPr>
          <p:cNvPr id="66" name="Rectangle 65"/>
          <p:cNvSpPr/>
          <p:nvPr/>
        </p:nvSpPr>
        <p:spPr>
          <a:xfrm>
            <a:off x="5257800" y="2054423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Store Faculty Detail</a:t>
            </a:r>
            <a:endParaRPr lang="en-US" sz="1400" dirty="0" smtClean="0"/>
          </a:p>
        </p:txBody>
      </p:sp>
      <p:sp>
        <p:nvSpPr>
          <p:cNvPr id="67" name="Rectangle 66"/>
          <p:cNvSpPr/>
          <p:nvPr/>
        </p:nvSpPr>
        <p:spPr>
          <a:xfrm>
            <a:off x="5257800" y="25908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Faculty Info</a:t>
            </a:r>
            <a:endParaRPr lang="en-US" sz="1400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5257800" y="4658380"/>
            <a:ext cx="167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Course Detail</a:t>
            </a:r>
            <a:endParaRPr lang="en-US" sz="1400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5334000" y="3962400"/>
            <a:ext cx="167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Check Manage </a:t>
            </a:r>
            <a:endParaRPr lang="en-US" sz="1400" dirty="0" smtClean="0"/>
          </a:p>
          <a:p>
            <a:r>
              <a:rPr lang="en-US" sz="1400" dirty="0" smtClean="0"/>
              <a:t>Course</a:t>
            </a:r>
            <a:endParaRPr lang="en-US" sz="1400" dirty="0" smtClean="0"/>
          </a:p>
        </p:txBody>
      </p:sp>
      <p:sp>
        <p:nvSpPr>
          <p:cNvPr id="70" name="Flowchart: Off-page Connector 69"/>
          <p:cNvSpPr/>
          <p:nvPr/>
        </p:nvSpPr>
        <p:spPr>
          <a:xfrm>
            <a:off x="4191000" y="457200"/>
            <a:ext cx="612648" cy="61264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71" name="Straight Arrow Connector 70"/>
          <p:cNvCxnSpPr>
            <a:stCxn id="70" idx="2"/>
          </p:cNvCxnSpPr>
          <p:nvPr/>
        </p:nvCxnSpPr>
        <p:spPr>
          <a:xfrm flipH="1">
            <a:off x="4495800" y="1069848"/>
            <a:ext cx="1524" cy="225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Flowchart: Connector 73"/>
          <p:cNvSpPr/>
          <p:nvPr/>
        </p:nvSpPr>
        <p:spPr>
          <a:xfrm>
            <a:off x="8458200" y="10668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>
          <a:xfrm>
            <a:off x="914400" y="1981200"/>
            <a:ext cx="0" cy="2667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914400" y="19812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981200" y="2438400"/>
            <a:ext cx="1986944" cy="27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1143000" y="2133600"/>
            <a:ext cx="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1447800" y="1871246"/>
            <a:ext cx="205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User Detail</a:t>
            </a:r>
            <a:endParaRPr lang="en-US" sz="1600" dirty="0" smtClean="0"/>
          </a:p>
        </p:txBody>
      </p:sp>
      <p:sp>
        <p:nvSpPr>
          <p:cNvPr id="118" name="Rectangle 117"/>
          <p:cNvSpPr/>
          <p:nvPr/>
        </p:nvSpPr>
        <p:spPr>
          <a:xfrm>
            <a:off x="1066800" y="2438400"/>
            <a:ext cx="83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User Detail</a:t>
            </a:r>
            <a:endParaRPr lang="en-US" sz="1600" dirty="0" smtClean="0"/>
          </a:p>
        </p:txBody>
      </p:sp>
      <p:sp>
        <p:nvSpPr>
          <p:cNvPr id="119" name="Rectangle 118"/>
          <p:cNvSpPr/>
          <p:nvPr/>
        </p:nvSpPr>
        <p:spPr>
          <a:xfrm>
            <a:off x="1981200" y="2176046"/>
            <a:ext cx="205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Faculty Detail</a:t>
            </a:r>
            <a:endParaRPr lang="en-US" sz="1600" dirty="0" smtClean="0"/>
          </a:p>
        </p:txBody>
      </p:sp>
      <p:sp>
        <p:nvSpPr>
          <p:cNvPr id="120" name="Rectangle 119"/>
          <p:cNvSpPr/>
          <p:nvPr/>
        </p:nvSpPr>
        <p:spPr>
          <a:xfrm>
            <a:off x="2590800" y="3166646"/>
            <a:ext cx="205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Course</a:t>
            </a:r>
            <a:endParaRPr lang="en-US" sz="1600" dirty="0" smtClean="0"/>
          </a:p>
        </p:txBody>
      </p:sp>
      <p:sp>
        <p:nvSpPr>
          <p:cNvPr id="121" name="Rectangle 120"/>
          <p:cNvSpPr/>
          <p:nvPr/>
        </p:nvSpPr>
        <p:spPr>
          <a:xfrm>
            <a:off x="2514600" y="3928646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Course</a:t>
            </a:r>
            <a:endParaRPr lang="en-US" sz="1600" dirty="0" smtClean="0"/>
          </a:p>
          <a:p>
            <a:r>
              <a:rPr lang="en-US" sz="1600" dirty="0" smtClean="0"/>
              <a:t>Detail</a:t>
            </a:r>
            <a:endParaRPr lang="en-US" sz="1600" dirty="0" smtClean="0"/>
          </a:p>
        </p:txBody>
      </p:sp>
      <p:sp>
        <p:nvSpPr>
          <p:cNvPr id="122" name="Rectangle 121"/>
          <p:cNvSpPr/>
          <p:nvPr/>
        </p:nvSpPr>
        <p:spPr>
          <a:xfrm>
            <a:off x="1981200" y="4419600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Course Detail</a:t>
            </a:r>
            <a:endParaRPr lang="en-US" sz="1600" dirty="0" smtClean="0"/>
          </a:p>
        </p:txBody>
      </p:sp>
      <p:sp>
        <p:nvSpPr>
          <p:cNvPr id="123" name="Rectangle 122"/>
          <p:cNvSpPr/>
          <p:nvPr/>
        </p:nvSpPr>
        <p:spPr>
          <a:xfrm>
            <a:off x="2057400" y="5054025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Course Detail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533095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                        </a:t>
            </a:r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3733800" y="1295400"/>
            <a:ext cx="1600200" cy="13716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5.0</a:t>
            </a:r>
            <a:endParaRPr lang="en-US" sz="1600" dirty="0" smtClean="0"/>
          </a:p>
          <a:p>
            <a:pPr algn="ctr"/>
            <a:r>
              <a:rPr lang="en-US" sz="1600" dirty="0" smtClean="0"/>
              <a:t>Manage Group</a:t>
            </a:r>
            <a:endParaRPr lang="en-US" sz="1600" dirty="0" smtClean="0"/>
          </a:p>
        </p:txBody>
      </p:sp>
      <p:sp>
        <p:nvSpPr>
          <p:cNvPr id="9" name="Flowchart: Connector 8"/>
          <p:cNvSpPr/>
          <p:nvPr/>
        </p:nvSpPr>
        <p:spPr>
          <a:xfrm>
            <a:off x="3657600" y="3581400"/>
            <a:ext cx="1676400" cy="1600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6.0</a:t>
            </a:r>
            <a:endParaRPr lang="en-US" sz="1600" dirty="0" smtClean="0"/>
          </a:p>
          <a:p>
            <a:pPr algn="ctr"/>
            <a:r>
              <a:rPr lang="en-US" sz="1600" dirty="0" smtClean="0"/>
              <a:t>Project Detail</a:t>
            </a:r>
            <a:endParaRPr lang="en-US" sz="1600" dirty="0" smtClean="0"/>
          </a:p>
        </p:txBody>
      </p:sp>
      <p:sp>
        <p:nvSpPr>
          <p:cNvPr id="10" name="Flowchart: Off-page Connector 9"/>
          <p:cNvSpPr/>
          <p:nvPr/>
        </p:nvSpPr>
        <p:spPr>
          <a:xfrm>
            <a:off x="4264152" y="6019800"/>
            <a:ext cx="612648" cy="61264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Flowchart: Connector 10"/>
          <p:cNvSpPr/>
          <p:nvPr/>
        </p:nvSpPr>
        <p:spPr>
          <a:xfrm>
            <a:off x="8534400" y="60960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800" y="1447800"/>
            <a:ext cx="14478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 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71600" y="35814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2000" y="46482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34200" y="16002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34200" y="1600200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34200" y="20574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81800" y="43434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81800" y="4343400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781800" y="48006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572000" y="5181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53400" y="19812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153400" y="26670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153400" y="46482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600" y="1905000"/>
            <a:ext cx="0" cy="441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" y="6324600"/>
            <a:ext cx="335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62400" y="5029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14800" y="5105400"/>
            <a:ext cx="0" cy="1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57200" y="6477000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57200" y="1905000"/>
            <a:ext cx="0" cy="457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752600" y="16002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752600" y="17526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28800" y="2209800"/>
            <a:ext cx="0" cy="1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981200" y="2438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828800" y="2209800"/>
            <a:ext cx="1905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143000" y="2133600"/>
            <a:ext cx="2596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667000" y="36576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67002" y="3886200"/>
            <a:ext cx="11429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057400" y="47244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9" idx="3"/>
          </p:cNvCxnSpPr>
          <p:nvPr/>
        </p:nvCxnSpPr>
        <p:spPr>
          <a:xfrm flipH="1">
            <a:off x="2057400" y="4947256"/>
            <a:ext cx="1845703" cy="5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86800" y="1524000"/>
            <a:ext cx="76200" cy="457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257800" y="16764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334000" y="19050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334000" y="44196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257800" y="4648200"/>
            <a:ext cx="152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648200" y="4667071"/>
            <a:ext cx="114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Project Schedule Info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934200" y="1676401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Tb1_Group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705600" y="4355068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Tb1_Project Detail</a:t>
            </a:r>
            <a:endParaRPr lang="en-US" dirty="0" smtClean="0"/>
          </a:p>
        </p:txBody>
      </p:sp>
      <p:sp>
        <p:nvSpPr>
          <p:cNvPr id="55" name="Rectangle 54"/>
          <p:cNvSpPr/>
          <p:nvPr/>
        </p:nvSpPr>
        <p:spPr>
          <a:xfrm>
            <a:off x="1752600" y="12954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Manage GroupInfo</a:t>
            </a:r>
            <a:endParaRPr lang="en-US" sz="1400" dirty="0" smtClean="0"/>
          </a:p>
        </p:txBody>
      </p:sp>
      <p:sp>
        <p:nvSpPr>
          <p:cNvPr id="56" name="Rectangle 55"/>
          <p:cNvSpPr/>
          <p:nvPr/>
        </p:nvSpPr>
        <p:spPr>
          <a:xfrm>
            <a:off x="1752600" y="1676400"/>
            <a:ext cx="205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 Group Info</a:t>
            </a:r>
            <a:endParaRPr lang="en-US" sz="1600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1905000" y="2438400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Group Info</a:t>
            </a:r>
            <a:endParaRPr lang="en-US" sz="1600" dirty="0" smtClean="0"/>
          </a:p>
        </p:txBody>
      </p:sp>
      <p:sp>
        <p:nvSpPr>
          <p:cNvPr id="58" name="Rectangle 57"/>
          <p:cNvSpPr/>
          <p:nvPr/>
        </p:nvSpPr>
        <p:spPr>
          <a:xfrm>
            <a:off x="1371600" y="5879069"/>
            <a:ext cx="274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Manage Project Detail</a:t>
            </a:r>
            <a:endParaRPr lang="en-US" sz="1600" dirty="0" smtClean="0"/>
          </a:p>
        </p:txBody>
      </p:sp>
      <p:sp>
        <p:nvSpPr>
          <p:cNvPr id="59" name="Rectangle 58"/>
          <p:cNvSpPr/>
          <p:nvPr/>
        </p:nvSpPr>
        <p:spPr>
          <a:xfrm>
            <a:off x="1600200" y="6443246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Project Info</a:t>
            </a:r>
            <a:endParaRPr lang="en-US" sz="1600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5105400" y="13716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Store Group Detail</a:t>
            </a:r>
            <a:endParaRPr lang="en-US" sz="1400" dirty="0" smtClean="0"/>
          </a:p>
        </p:txBody>
      </p:sp>
      <p:sp>
        <p:nvSpPr>
          <p:cNvPr id="61" name="Rectangle 60"/>
          <p:cNvSpPr/>
          <p:nvPr/>
        </p:nvSpPr>
        <p:spPr>
          <a:xfrm>
            <a:off x="5257800" y="1828800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Group info</a:t>
            </a:r>
            <a:endParaRPr lang="en-US" sz="16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5257800" y="4658380"/>
            <a:ext cx="167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Give Project Detail</a:t>
            </a:r>
            <a:endParaRPr lang="en-US" sz="1400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5334000" y="3962400"/>
            <a:ext cx="167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Check  Project</a:t>
            </a:r>
            <a:endParaRPr lang="en-US" sz="1400" dirty="0" smtClean="0"/>
          </a:p>
        </p:txBody>
      </p:sp>
      <p:sp>
        <p:nvSpPr>
          <p:cNvPr id="66" name="Flowchart: Off-page Connector 65"/>
          <p:cNvSpPr/>
          <p:nvPr/>
        </p:nvSpPr>
        <p:spPr>
          <a:xfrm>
            <a:off x="4191000" y="457200"/>
            <a:ext cx="612648" cy="61264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66" idx="2"/>
          </p:cNvCxnSpPr>
          <p:nvPr/>
        </p:nvCxnSpPr>
        <p:spPr>
          <a:xfrm flipH="1">
            <a:off x="4495800" y="1069848"/>
            <a:ext cx="1524" cy="225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Flowchart: Connector 67"/>
          <p:cNvSpPr/>
          <p:nvPr/>
        </p:nvSpPr>
        <p:spPr>
          <a:xfrm>
            <a:off x="8458200" y="10668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914400" y="1981200"/>
            <a:ext cx="0" cy="2667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914400" y="19812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981200" y="2438400"/>
            <a:ext cx="1986944" cy="27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143000" y="2133600"/>
            <a:ext cx="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066800" y="1905000"/>
            <a:ext cx="205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Group Detail</a:t>
            </a:r>
            <a:endParaRPr lang="en-US" sz="1600" dirty="0" smtClean="0"/>
          </a:p>
        </p:txBody>
      </p:sp>
      <p:sp>
        <p:nvSpPr>
          <p:cNvPr id="74" name="Rectangle 73"/>
          <p:cNvSpPr/>
          <p:nvPr/>
        </p:nvSpPr>
        <p:spPr>
          <a:xfrm>
            <a:off x="1066800" y="2438400"/>
            <a:ext cx="83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Group Detail</a:t>
            </a:r>
            <a:endParaRPr lang="en-US" sz="1600" dirty="0" smtClean="0"/>
          </a:p>
        </p:txBody>
      </p:sp>
      <p:sp>
        <p:nvSpPr>
          <p:cNvPr id="75" name="Rectangle 74"/>
          <p:cNvSpPr/>
          <p:nvPr/>
        </p:nvSpPr>
        <p:spPr>
          <a:xfrm>
            <a:off x="1981200" y="2176046"/>
            <a:ext cx="205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Group Detail</a:t>
            </a:r>
            <a:endParaRPr lang="en-US" sz="1600" dirty="0" smtClean="0"/>
          </a:p>
        </p:txBody>
      </p:sp>
      <p:sp>
        <p:nvSpPr>
          <p:cNvPr id="76" name="Rectangle 75"/>
          <p:cNvSpPr/>
          <p:nvPr/>
        </p:nvSpPr>
        <p:spPr>
          <a:xfrm>
            <a:off x="2590800" y="3166646"/>
            <a:ext cx="205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Project</a:t>
            </a:r>
            <a:endParaRPr lang="en-US" sz="1600" dirty="0" smtClean="0"/>
          </a:p>
        </p:txBody>
      </p:sp>
      <p:sp>
        <p:nvSpPr>
          <p:cNvPr id="77" name="Rectangle 76"/>
          <p:cNvSpPr/>
          <p:nvPr/>
        </p:nvSpPr>
        <p:spPr>
          <a:xfrm>
            <a:off x="2514600" y="3928646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Project</a:t>
            </a:r>
            <a:endParaRPr lang="en-US" sz="1600" dirty="0" smtClean="0"/>
          </a:p>
          <a:p>
            <a:r>
              <a:rPr lang="en-US" sz="1600" dirty="0" smtClean="0"/>
              <a:t>Detail</a:t>
            </a:r>
            <a:endParaRPr lang="en-US" sz="1600" dirty="0" smtClean="0"/>
          </a:p>
        </p:txBody>
      </p:sp>
      <p:sp>
        <p:nvSpPr>
          <p:cNvPr id="78" name="Rectangle 77"/>
          <p:cNvSpPr/>
          <p:nvPr/>
        </p:nvSpPr>
        <p:spPr>
          <a:xfrm>
            <a:off x="1981200" y="4419600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Project Detail</a:t>
            </a:r>
            <a:endParaRPr lang="en-US" sz="1600" dirty="0" smtClean="0"/>
          </a:p>
        </p:txBody>
      </p:sp>
      <p:sp>
        <p:nvSpPr>
          <p:cNvPr id="79" name="Rectangle 78"/>
          <p:cNvSpPr/>
          <p:nvPr/>
        </p:nvSpPr>
        <p:spPr>
          <a:xfrm>
            <a:off x="2057400" y="5054025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Project Detail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304800"/>
            <a:ext cx="8503920" cy="6553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                           </a:t>
            </a:r>
            <a:endParaRPr lang="en-US" dirty="0"/>
          </a:p>
        </p:txBody>
      </p:sp>
      <p:sp>
        <p:nvSpPr>
          <p:cNvPr id="6" name="Flowchart: Connector 5"/>
          <p:cNvSpPr/>
          <p:nvPr/>
        </p:nvSpPr>
        <p:spPr>
          <a:xfrm>
            <a:off x="3733800" y="1219200"/>
            <a:ext cx="1828800" cy="14478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7.0</a:t>
            </a:r>
            <a:endParaRPr lang="en-US" sz="1600" dirty="0" smtClean="0"/>
          </a:p>
          <a:p>
            <a:pPr algn="ctr"/>
            <a:r>
              <a:rPr lang="en-US" sz="1600" dirty="0" smtClean="0"/>
              <a:t>Project</a:t>
            </a:r>
            <a:endParaRPr lang="en-US" sz="1600" dirty="0" smtClean="0"/>
          </a:p>
          <a:p>
            <a:pPr algn="ctr"/>
            <a:r>
              <a:rPr lang="en-US" sz="1600" dirty="0" smtClean="0"/>
              <a:t>Presentation Schedule Detail</a:t>
            </a:r>
            <a:endParaRPr lang="en-US" sz="1600" dirty="0" smtClean="0"/>
          </a:p>
        </p:txBody>
      </p:sp>
      <p:sp>
        <p:nvSpPr>
          <p:cNvPr id="7" name="Flowchart: Connector 6"/>
          <p:cNvSpPr/>
          <p:nvPr/>
        </p:nvSpPr>
        <p:spPr>
          <a:xfrm>
            <a:off x="3657600" y="3581400"/>
            <a:ext cx="1676400" cy="1600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8.0</a:t>
            </a:r>
            <a:endParaRPr lang="en-US" sz="1600" dirty="0" smtClean="0"/>
          </a:p>
          <a:p>
            <a:pPr algn="ctr"/>
            <a:r>
              <a:rPr lang="en-US" sz="1600" dirty="0" smtClean="0"/>
              <a:t>Project Attandance Detail</a:t>
            </a:r>
            <a:endParaRPr lang="en-US" sz="1600" dirty="0" smtClean="0"/>
          </a:p>
        </p:txBody>
      </p:sp>
      <p:sp>
        <p:nvSpPr>
          <p:cNvPr id="8" name="Flowchart: Off-page Connector 7"/>
          <p:cNvSpPr/>
          <p:nvPr/>
        </p:nvSpPr>
        <p:spPr>
          <a:xfrm>
            <a:off x="4264152" y="6019800"/>
            <a:ext cx="612648" cy="61264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8534400" y="60960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" y="1447800"/>
            <a:ext cx="14478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71600" y="35814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2000" y="46482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934200" y="16002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34200" y="1600200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34200" y="22098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81800" y="43434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81800" y="4343400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81800" y="48768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72000" y="5181600"/>
            <a:ext cx="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53400" y="19812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53400" y="46482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9600" y="1905000"/>
            <a:ext cx="0" cy="441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9600" y="6324600"/>
            <a:ext cx="335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62400" y="50292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114800" y="5105400"/>
            <a:ext cx="0" cy="1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57200" y="6477000"/>
            <a:ext cx="365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57200" y="1905000"/>
            <a:ext cx="0" cy="457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752600" y="16002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752600" y="17526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28800" y="2209800"/>
            <a:ext cx="0" cy="1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81200" y="2438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828800" y="2209800"/>
            <a:ext cx="1905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43000" y="2133600"/>
            <a:ext cx="2596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667000" y="3657600"/>
            <a:ext cx="152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667002" y="3886200"/>
            <a:ext cx="11429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057400" y="47244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3"/>
          </p:cNvCxnSpPr>
          <p:nvPr/>
        </p:nvCxnSpPr>
        <p:spPr>
          <a:xfrm flipH="1">
            <a:off x="2057400" y="4947256"/>
            <a:ext cx="1845703" cy="5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686800" y="1524000"/>
            <a:ext cx="76200" cy="457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62600" y="17526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334000" y="44196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257800" y="4648200"/>
            <a:ext cx="152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648200" y="4876800"/>
            <a:ext cx="152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Notification  Info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858000" y="1676401"/>
            <a:ext cx="205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Tb1_Presentation Schedule_Mst 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1752600" y="1143000"/>
            <a:ext cx="259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Manage Project Schedule  Info</a:t>
            </a:r>
            <a:endParaRPr lang="en-US" sz="1400" dirty="0" smtClean="0"/>
          </a:p>
        </p:txBody>
      </p:sp>
      <p:sp>
        <p:nvSpPr>
          <p:cNvPr id="49" name="Rectangle 48"/>
          <p:cNvSpPr/>
          <p:nvPr/>
        </p:nvSpPr>
        <p:spPr>
          <a:xfrm>
            <a:off x="1905000" y="2438400"/>
            <a:ext cx="251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Project Schedule Info</a:t>
            </a:r>
            <a:endParaRPr lang="en-US" sz="1600" dirty="0" smtClean="0"/>
          </a:p>
        </p:txBody>
      </p:sp>
      <p:sp>
        <p:nvSpPr>
          <p:cNvPr id="50" name="Rectangle 49"/>
          <p:cNvSpPr/>
          <p:nvPr/>
        </p:nvSpPr>
        <p:spPr>
          <a:xfrm>
            <a:off x="1447800" y="5739825"/>
            <a:ext cx="274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Manage Project Attandance Detail</a:t>
            </a:r>
            <a:endParaRPr lang="en-US" sz="1600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1600200" y="6443246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Project Attandance Info</a:t>
            </a:r>
            <a:endParaRPr lang="en-US" sz="1600" dirty="0" smtClean="0"/>
          </a:p>
        </p:txBody>
      </p:sp>
      <p:sp>
        <p:nvSpPr>
          <p:cNvPr id="52" name="Rectangle 51"/>
          <p:cNvSpPr/>
          <p:nvPr/>
        </p:nvSpPr>
        <p:spPr>
          <a:xfrm>
            <a:off x="5410200" y="1295400"/>
            <a:ext cx="281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Store Presentation Schedule Detail</a:t>
            </a:r>
            <a:endParaRPr lang="en-US" sz="1400" dirty="0" smtClean="0"/>
          </a:p>
        </p:txBody>
      </p:sp>
      <p:sp>
        <p:nvSpPr>
          <p:cNvPr id="53" name="Rectangle 52"/>
          <p:cNvSpPr/>
          <p:nvPr/>
        </p:nvSpPr>
        <p:spPr>
          <a:xfrm>
            <a:off x="5562600" y="1905000"/>
            <a:ext cx="167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Presentation  info</a:t>
            </a:r>
            <a:endParaRPr lang="en-US" sz="1600" dirty="0" smtClean="0"/>
          </a:p>
        </p:txBody>
      </p:sp>
      <p:sp>
        <p:nvSpPr>
          <p:cNvPr id="54" name="Rectangle 53"/>
          <p:cNvSpPr/>
          <p:nvPr/>
        </p:nvSpPr>
        <p:spPr>
          <a:xfrm>
            <a:off x="5410200" y="4648200"/>
            <a:ext cx="1447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Give Project Attandance Detail</a:t>
            </a:r>
            <a:endParaRPr lang="en-US" sz="1400" dirty="0" smtClean="0"/>
          </a:p>
        </p:txBody>
      </p:sp>
      <p:sp>
        <p:nvSpPr>
          <p:cNvPr id="55" name="Rectangle 54"/>
          <p:cNvSpPr/>
          <p:nvPr/>
        </p:nvSpPr>
        <p:spPr>
          <a:xfrm>
            <a:off x="5334000" y="3962400"/>
            <a:ext cx="167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Check  Project Attandance</a:t>
            </a:r>
            <a:endParaRPr lang="en-US" sz="1400" dirty="0" smtClean="0"/>
          </a:p>
        </p:txBody>
      </p:sp>
      <p:sp>
        <p:nvSpPr>
          <p:cNvPr id="56" name="Flowchart: Off-page Connector 55"/>
          <p:cNvSpPr/>
          <p:nvPr/>
        </p:nvSpPr>
        <p:spPr>
          <a:xfrm>
            <a:off x="4191000" y="457200"/>
            <a:ext cx="612648" cy="61264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56" idx="2"/>
          </p:cNvCxnSpPr>
          <p:nvPr/>
        </p:nvCxnSpPr>
        <p:spPr>
          <a:xfrm flipH="1">
            <a:off x="4495800" y="1069848"/>
            <a:ext cx="1524" cy="2255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Flowchart: Connector 57"/>
          <p:cNvSpPr/>
          <p:nvPr/>
        </p:nvSpPr>
        <p:spPr>
          <a:xfrm>
            <a:off x="8458200" y="10668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914400" y="1981200"/>
            <a:ext cx="0" cy="2667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914400" y="19812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981200" y="2438400"/>
            <a:ext cx="1986944" cy="27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143000" y="2133600"/>
            <a:ext cx="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066800" y="2438400"/>
            <a:ext cx="914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Schedule Detail</a:t>
            </a:r>
            <a:endParaRPr lang="en-US" sz="1600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1828800" y="2209800"/>
            <a:ext cx="213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Schedule Detail  </a:t>
            </a:r>
            <a:endParaRPr lang="en-US" sz="1600" dirty="0" smtClean="0"/>
          </a:p>
        </p:txBody>
      </p:sp>
      <p:sp>
        <p:nvSpPr>
          <p:cNvPr id="66" name="Rectangle 65"/>
          <p:cNvSpPr/>
          <p:nvPr/>
        </p:nvSpPr>
        <p:spPr>
          <a:xfrm>
            <a:off x="2743200" y="3124200"/>
            <a:ext cx="198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Project Attandance</a:t>
            </a:r>
            <a:endParaRPr lang="en-US" sz="1600" dirty="0" smtClean="0"/>
          </a:p>
        </p:txBody>
      </p:sp>
      <p:sp>
        <p:nvSpPr>
          <p:cNvPr id="67" name="Rectangle 66"/>
          <p:cNvSpPr/>
          <p:nvPr/>
        </p:nvSpPr>
        <p:spPr>
          <a:xfrm>
            <a:off x="2590800" y="3588603"/>
            <a:ext cx="129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Attandance</a:t>
            </a:r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68" name="Rectangle 67"/>
          <p:cNvSpPr/>
          <p:nvPr/>
        </p:nvSpPr>
        <p:spPr>
          <a:xfrm>
            <a:off x="1828800" y="4114800"/>
            <a:ext cx="213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Get Project Attandance  Detail</a:t>
            </a:r>
            <a:endParaRPr lang="en-US" sz="1600" dirty="0" smtClean="0"/>
          </a:p>
        </p:txBody>
      </p:sp>
      <p:sp>
        <p:nvSpPr>
          <p:cNvPr id="69" name="Rectangle 68"/>
          <p:cNvSpPr/>
          <p:nvPr/>
        </p:nvSpPr>
        <p:spPr>
          <a:xfrm>
            <a:off x="2209800" y="4876800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View Project Attandance Detail</a:t>
            </a:r>
            <a:endParaRPr lang="en-US" sz="1600" dirty="0" smtClean="0"/>
          </a:p>
        </p:txBody>
      </p:sp>
      <p:sp>
        <p:nvSpPr>
          <p:cNvPr id="71" name="Rectangle 70"/>
          <p:cNvSpPr/>
          <p:nvPr/>
        </p:nvSpPr>
        <p:spPr>
          <a:xfrm>
            <a:off x="6781800" y="4416623"/>
            <a:ext cx="1905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Tb1_Project Attandance </a:t>
            </a:r>
            <a:endParaRPr lang="en-US" sz="1400" dirty="0"/>
          </a:p>
        </p:txBody>
      </p:sp>
      <p:sp>
        <p:nvSpPr>
          <p:cNvPr id="70" name="Rectangle 69"/>
          <p:cNvSpPr/>
          <p:nvPr/>
        </p:nvSpPr>
        <p:spPr>
          <a:xfrm>
            <a:off x="1752600" y="1676400"/>
            <a:ext cx="2362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Schedule  Info</a:t>
            </a:r>
            <a:endParaRPr lang="en-US" sz="1400" dirty="0" smtClean="0"/>
          </a:p>
        </p:txBody>
      </p:sp>
      <p:sp>
        <p:nvSpPr>
          <p:cNvPr id="72" name="Rectangle 71"/>
          <p:cNvSpPr/>
          <p:nvPr/>
        </p:nvSpPr>
        <p:spPr>
          <a:xfrm>
            <a:off x="990600" y="1905000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 Get  presentation  ScheduleInfo</a:t>
            </a:r>
            <a:endParaRPr lang="en-US" sz="1400" dirty="0" smtClean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5562600" y="1905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400"/>
            <a:ext cx="8503920" cy="6705600"/>
          </a:xfrm>
        </p:spPr>
        <p:txBody>
          <a:bodyPr/>
          <a:lstStyle/>
          <a:p>
            <a:r>
              <a:rPr lang="en-US" dirty="0" smtClean="0"/>
              <a:t>            </a:t>
            </a:r>
            <a:endParaRPr lang="en-US" dirty="0"/>
          </a:p>
        </p:txBody>
      </p:sp>
      <p:sp>
        <p:nvSpPr>
          <p:cNvPr id="5" name="Flowchart: Connector 4"/>
          <p:cNvSpPr/>
          <p:nvPr/>
        </p:nvSpPr>
        <p:spPr>
          <a:xfrm>
            <a:off x="3733800" y="1295400"/>
            <a:ext cx="1600200" cy="13716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9.0</a:t>
            </a:r>
            <a:endParaRPr lang="en-US" sz="1600" dirty="0" smtClean="0"/>
          </a:p>
          <a:p>
            <a:pPr algn="ctr"/>
            <a:r>
              <a:rPr lang="en-US" sz="1600" dirty="0" smtClean="0"/>
              <a:t>Notification</a:t>
            </a:r>
            <a:endParaRPr lang="en-US" sz="1600" dirty="0" smtClean="0"/>
          </a:p>
        </p:txBody>
      </p:sp>
      <p:sp>
        <p:nvSpPr>
          <p:cNvPr id="6" name="Flowchart: Connector 5"/>
          <p:cNvSpPr/>
          <p:nvPr/>
        </p:nvSpPr>
        <p:spPr>
          <a:xfrm>
            <a:off x="3657600" y="3581400"/>
            <a:ext cx="1676400" cy="1600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10.0</a:t>
            </a:r>
            <a:endParaRPr lang="en-US" sz="1600" dirty="0" smtClean="0"/>
          </a:p>
          <a:p>
            <a:pPr algn="ctr"/>
            <a:r>
              <a:rPr lang="en-US" sz="1600" dirty="0" smtClean="0"/>
              <a:t>Generate report</a:t>
            </a:r>
            <a:endParaRPr lang="en-US" sz="16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304800" y="1447800"/>
            <a:ext cx="14478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" y="20574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4800" y="6096000"/>
            <a:ext cx="1295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934200" y="16002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34200" y="1600200"/>
            <a:ext cx="0" cy="533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34200" y="2133600"/>
            <a:ext cx="990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53400" y="198120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752600" y="160020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752600" y="17526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257800" y="16764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334000" y="19050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752600" y="12954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Get  Notification Detail</a:t>
            </a:r>
            <a:endParaRPr lang="en-US" sz="1400" dirty="0" smtClean="0"/>
          </a:p>
        </p:txBody>
      </p:sp>
      <p:sp>
        <p:nvSpPr>
          <p:cNvPr id="55" name="Rectangle 54"/>
          <p:cNvSpPr/>
          <p:nvPr/>
        </p:nvSpPr>
        <p:spPr>
          <a:xfrm>
            <a:off x="1752600" y="1676401"/>
            <a:ext cx="198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Notification info</a:t>
            </a:r>
            <a:endParaRPr lang="en-US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5105400" y="13716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Store Notification Detail</a:t>
            </a:r>
            <a:endParaRPr lang="en-US" sz="1400" dirty="0" smtClean="0"/>
          </a:p>
        </p:txBody>
      </p:sp>
      <p:sp>
        <p:nvSpPr>
          <p:cNvPr id="65" name="Rectangle 64"/>
          <p:cNvSpPr/>
          <p:nvPr/>
        </p:nvSpPr>
        <p:spPr>
          <a:xfrm>
            <a:off x="5257800" y="1828800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Notification  info</a:t>
            </a:r>
            <a:endParaRPr lang="en-US" sz="1600" dirty="0" smtClean="0"/>
          </a:p>
        </p:txBody>
      </p:sp>
      <p:sp>
        <p:nvSpPr>
          <p:cNvPr id="70" name="Flowchart: Off-page Connector 69"/>
          <p:cNvSpPr/>
          <p:nvPr/>
        </p:nvSpPr>
        <p:spPr>
          <a:xfrm>
            <a:off x="4264152" y="381000"/>
            <a:ext cx="612648" cy="612648"/>
          </a:xfrm>
          <a:prstGeom prst="flowChartOffpage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4572000" y="990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Flowchart: Connector 75"/>
          <p:cNvSpPr/>
          <p:nvPr/>
        </p:nvSpPr>
        <p:spPr>
          <a:xfrm>
            <a:off x="8458200" y="1295400"/>
            <a:ext cx="457200" cy="457200"/>
          </a:xfrm>
          <a:prstGeom prst="flowChartConnec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8686800" y="1752600"/>
            <a:ext cx="0" cy="2667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6" idx="6"/>
          </p:cNvCxnSpPr>
          <p:nvPr/>
        </p:nvCxnSpPr>
        <p:spPr>
          <a:xfrm flipH="1" flipV="1">
            <a:off x="5334000" y="4381500"/>
            <a:ext cx="3352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934200" y="14478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Tb1_Notification</a:t>
            </a:r>
            <a:endParaRPr lang="en-US" sz="1400" dirty="0" smtClean="0"/>
          </a:p>
        </p:txBody>
      </p:sp>
      <p:sp>
        <p:nvSpPr>
          <p:cNvPr id="84" name="Flowchart: Document 83"/>
          <p:cNvSpPr/>
          <p:nvPr/>
        </p:nvSpPr>
        <p:spPr>
          <a:xfrm>
            <a:off x="2286000" y="6019800"/>
            <a:ext cx="914400" cy="612648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Report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1600200" y="21336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1600200" y="22860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1600200" y="62484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200400" y="6172200"/>
            <a:ext cx="1371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4572000" y="51816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724400" y="5181600"/>
            <a:ext cx="0" cy="121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 flipV="1">
            <a:off x="3200400" y="6324600"/>
            <a:ext cx="15240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2667000" y="5635823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Request For Report</a:t>
            </a:r>
            <a:endParaRPr lang="en-US" sz="1400" dirty="0" smtClean="0"/>
          </a:p>
        </p:txBody>
      </p:sp>
      <p:sp>
        <p:nvSpPr>
          <p:cNvPr id="118" name="Rectangle 117"/>
          <p:cNvSpPr/>
          <p:nvPr/>
        </p:nvSpPr>
        <p:spPr>
          <a:xfrm>
            <a:off x="3048000" y="64770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View  Report</a:t>
            </a:r>
            <a:endParaRPr lang="en-US" sz="1400" dirty="0" smtClean="0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1295400" y="3276600"/>
            <a:ext cx="0" cy="281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4114800" y="25908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1295400" y="3276600"/>
            <a:ext cx="2819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267200" y="2667000"/>
            <a:ext cx="0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1447800" y="3429000"/>
            <a:ext cx="2819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447800" y="3429000"/>
            <a:ext cx="0" cy="266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1676400" y="1905000"/>
            <a:ext cx="220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Get  Notification Detail</a:t>
            </a:r>
            <a:endParaRPr lang="en-US" sz="1400" dirty="0" smtClean="0"/>
          </a:p>
        </p:txBody>
      </p:sp>
      <p:sp>
        <p:nvSpPr>
          <p:cNvPr id="142" name="Rectangle 141"/>
          <p:cNvSpPr/>
          <p:nvPr/>
        </p:nvSpPr>
        <p:spPr>
          <a:xfrm>
            <a:off x="1828800" y="2297668"/>
            <a:ext cx="198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Notification info</a:t>
            </a:r>
            <a:endParaRPr lang="en-US" dirty="0" smtClean="0"/>
          </a:p>
        </p:txBody>
      </p:sp>
      <p:sp>
        <p:nvSpPr>
          <p:cNvPr id="143" name="Rectangle 142"/>
          <p:cNvSpPr/>
          <p:nvPr/>
        </p:nvSpPr>
        <p:spPr>
          <a:xfrm>
            <a:off x="1524000" y="2667001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Manage Notification  info</a:t>
            </a:r>
            <a:endParaRPr lang="en-US" dirty="0" smtClean="0"/>
          </a:p>
        </p:txBody>
      </p:sp>
      <p:sp>
        <p:nvSpPr>
          <p:cNvPr id="144" name="Rectangle 143"/>
          <p:cNvSpPr/>
          <p:nvPr/>
        </p:nvSpPr>
        <p:spPr>
          <a:xfrm>
            <a:off x="1676400" y="3581399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View  Notification  info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/>
              <a:t>8.Data Dictionary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b="1" dirty="0" smtClean="0"/>
              <a:t>1.Admin Table:-</a:t>
            </a:r>
            <a:endParaRPr lang="en-US" sz="2400" b="1" dirty="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2098040"/>
          <a:ext cx="8458200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Admin_Mst</a:t>
                      </a:r>
                      <a:endParaRPr lang="en-US" sz="2400" dirty="0"/>
                    </a:p>
                  </a:txBody>
                  <a:tcPr/>
                </a:tc>
              </a:tr>
              <a:tr h="14601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Description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Primary</a:t>
                      </a:r>
                      <a:r>
                        <a:rPr lang="en-US" sz="2800" baseline="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------</a:t>
                      </a:r>
                      <a:endParaRPr lang="en-US" sz="2400" dirty="0"/>
                    </a:p>
                  </a:txBody>
                  <a:tcPr/>
                </a:tc>
              </a:tr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Foreign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-----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"/>
            <a:ext cx="8229600" cy="6705600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sz="6400" b="1" dirty="0" smtClean="0"/>
              <a:t>             </a:t>
            </a:r>
            <a:r>
              <a:rPr lang="en-US" sz="13900" b="1" dirty="0" smtClean="0"/>
              <a:t>Submitted by:</a:t>
            </a:r>
            <a:endParaRPr lang="en-US" sz="13900" b="1" dirty="0" smtClean="0"/>
          </a:p>
          <a:p>
            <a:pPr>
              <a:buNone/>
            </a:pPr>
            <a:r>
              <a:rPr lang="en-US" sz="13900" b="1" dirty="0" smtClean="0"/>
              <a:t>  </a:t>
            </a:r>
            <a:r>
              <a:rPr lang="en-US" sz="7600" dirty="0" smtClean="0"/>
              <a:t>Suthar  Mukhtar (En. No. 20084231041)</a:t>
            </a:r>
            <a:endParaRPr lang="en-US" sz="7600" dirty="0" smtClean="0"/>
          </a:p>
          <a:p>
            <a:pPr>
              <a:buNone/>
            </a:pPr>
            <a:r>
              <a:rPr lang="en-US" sz="7600" dirty="0" smtClean="0"/>
              <a:t>    Patel Dip(En. No. 20084231021)</a:t>
            </a:r>
            <a:endParaRPr lang="en-US" sz="7600" dirty="0" smtClean="0"/>
          </a:p>
          <a:p>
            <a:pPr>
              <a:buNone/>
            </a:pPr>
            <a:endParaRPr lang="en-US" sz="7600" dirty="0" smtClean="0"/>
          </a:p>
          <a:p>
            <a:pPr algn="ctr"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                                      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 </a:t>
            </a:r>
            <a:r>
              <a:rPr lang="en-US" sz="8400" b="1" dirty="0" smtClean="0">
                <a:solidFill>
                  <a:srgbClr val="FF0000"/>
                </a:solidFill>
              </a:rPr>
              <a:t>Group No:</a:t>
            </a:r>
            <a:endParaRPr lang="en-US" sz="84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b="1" dirty="0" smtClean="0"/>
              <a:t>                       </a:t>
            </a:r>
            <a:endParaRPr lang="en-US" b="1" dirty="0" smtClean="0"/>
          </a:p>
          <a:p>
            <a:pPr>
              <a:buNone/>
            </a:pPr>
            <a:r>
              <a:rPr lang="en-US" sz="5100" b="1" dirty="0" smtClean="0"/>
              <a:t>                               </a:t>
            </a:r>
            <a:r>
              <a:rPr lang="en-US" sz="5000" b="1" dirty="0" smtClean="0"/>
              <a:t>MSC(CA&amp;IT) Sem. – III</a:t>
            </a:r>
            <a:endParaRPr lang="en-US" sz="5000" b="1" dirty="0" smtClean="0"/>
          </a:p>
          <a:p>
            <a:pPr>
              <a:buNone/>
            </a:pPr>
            <a:r>
              <a:rPr lang="en-US" sz="5000" b="1" dirty="0" smtClean="0"/>
              <a:t>                               P23A4IP1 (INDUSTRIAL PROJECT-I)</a:t>
            </a:r>
            <a:endParaRPr lang="en-US" sz="5000" b="1" dirty="0" smtClean="0"/>
          </a:p>
          <a:p>
            <a:pPr>
              <a:buNone/>
            </a:pPr>
            <a:r>
              <a:rPr lang="en-US" sz="5100" b="1" dirty="0" smtClean="0"/>
              <a:t> </a:t>
            </a:r>
            <a:endParaRPr lang="en-US" sz="5100" b="1" dirty="0" smtClean="0"/>
          </a:p>
          <a:p>
            <a:pPr>
              <a:buNone/>
            </a:pPr>
            <a:r>
              <a:rPr lang="en-US" sz="5100" b="1" dirty="0" smtClean="0"/>
              <a:t>                           </a:t>
            </a:r>
            <a:r>
              <a:rPr lang="en-US" sz="6000" b="1" dirty="0" smtClean="0"/>
              <a:t> PROJECT INTERNAL GUIDE</a:t>
            </a:r>
            <a:r>
              <a:rPr lang="en-US" sz="5100" b="1" dirty="0" smtClean="0"/>
              <a:t>   </a:t>
            </a:r>
            <a:endParaRPr lang="en-US" sz="5100" b="1" dirty="0" smtClean="0"/>
          </a:p>
          <a:p>
            <a:pPr>
              <a:buNone/>
            </a:pPr>
            <a:r>
              <a:rPr lang="en-US" sz="5100" b="1" dirty="0" smtClean="0"/>
              <a:t>                                       </a:t>
            </a:r>
            <a:endParaRPr lang="en-US" sz="5100" b="1" dirty="0" smtClean="0"/>
          </a:p>
          <a:p>
            <a:pPr>
              <a:buNone/>
            </a:pPr>
            <a:r>
              <a:rPr lang="en-US" sz="5100" b="1" dirty="0"/>
              <a:t> </a:t>
            </a:r>
            <a:r>
              <a:rPr lang="en-US" sz="5100" b="1" dirty="0" smtClean="0"/>
              <a:t>                                       </a:t>
            </a:r>
            <a:endParaRPr lang="en-US" sz="5100" dirty="0" smtClean="0"/>
          </a:p>
          <a:p>
            <a:pPr>
              <a:buNone/>
            </a:pPr>
            <a:r>
              <a:rPr lang="en-US" b="1" dirty="0" smtClean="0"/>
              <a:t>            </a:t>
            </a:r>
            <a:endParaRPr lang="en-US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28600" y="1371600"/>
          <a:ext cx="8610600" cy="3044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576"/>
                <a:gridCol w="1752600"/>
                <a:gridCol w="1600200"/>
                <a:gridCol w="1676400"/>
                <a:gridCol w="1752600"/>
                <a:gridCol w="1292224"/>
              </a:tblGrid>
              <a:tr h="756184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Type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Constraint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Sample</a:t>
                      </a:r>
                      <a:r>
                        <a:rPr lang="en-US" sz="2000" baseline="0" dirty="0" smtClean="0"/>
                        <a:t> Data</a:t>
                      </a:r>
                      <a:endParaRPr lang="en-US" sz="2000" dirty="0"/>
                    </a:p>
                  </a:txBody>
                  <a:tcPr/>
                </a:tc>
              </a:tr>
              <a:tr h="142834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  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Username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Varchar(30)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Not null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User Name .</a:t>
                      </a:r>
                      <a:endParaRPr kumimoji="0" lang="en-US" sz="2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1040</a:t>
                      </a:r>
                      <a:endParaRPr kumimoji="0" lang="en-US" sz="2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6029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   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Password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Varchar(25)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Not null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Password .</a:t>
                      </a:r>
                      <a:endParaRPr kumimoji="0" lang="en-US" sz="2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</a:t>
                      </a:r>
                      <a:endParaRPr kumimoji="0" lang="en-US" sz="2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2.Student_Mst:-</a:t>
            </a:r>
            <a:endParaRPr lang="en-US" sz="2400" b="1" dirty="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2174240"/>
          <a:ext cx="8458200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Student_Mst</a:t>
                      </a:r>
                      <a:endParaRPr lang="en-US" sz="2400" dirty="0"/>
                    </a:p>
                  </a:txBody>
                  <a:tcPr/>
                </a:tc>
              </a:tr>
              <a:tr h="14601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Description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Store Student detail like Student name, address, city, contact no etc. </a:t>
                      </a:r>
                      <a:endParaRPr lang="en-US" sz="2400" dirty="0"/>
                    </a:p>
                  </a:txBody>
                  <a:tcPr/>
                </a:tc>
              </a:tr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Primary</a:t>
                      </a:r>
                      <a:r>
                        <a:rPr lang="en-US" sz="2800" baseline="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Std_no</a:t>
                      </a:r>
                      <a:endParaRPr lang="en-US" sz="2400" dirty="0"/>
                    </a:p>
                  </a:txBody>
                  <a:tcPr/>
                </a:tc>
              </a:tr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Foreign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Sem_id</a:t>
                      </a:r>
                      <a:r>
                        <a:rPr lang="en-US" sz="2400" dirty="0" smtClean="0"/>
                        <a:t>(Ref:-</a:t>
                      </a:r>
                      <a:r>
                        <a:rPr lang="en-US" sz="2400" dirty="0" err="1" smtClean="0"/>
                        <a:t>semester_Detail</a:t>
                      </a:r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sem_id</a:t>
                      </a:r>
                      <a:r>
                        <a:rPr lang="en-US" sz="2400" dirty="0" smtClean="0"/>
                        <a:t>)).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58760" y="457200"/>
          <a:ext cx="8563295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440"/>
                <a:gridCol w="1295400"/>
                <a:gridCol w="1659255"/>
                <a:gridCol w="1541145"/>
                <a:gridCol w="1600200"/>
                <a:gridCol w="1887855"/>
              </a:tblGrid>
              <a:tr h="39179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Sr.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Field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Data Type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Constraint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Sample</a:t>
                      </a:r>
                      <a:r>
                        <a:rPr lang="en-US" sz="1800" baseline="0" dirty="0" smtClean="0"/>
                        <a:t> Data</a:t>
                      </a:r>
                      <a:endParaRPr lang="en-US" sz="1800" dirty="0"/>
                    </a:p>
                  </a:txBody>
                  <a:tcPr/>
                </a:tc>
              </a:tr>
              <a:tr h="63290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Std_no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(11)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Primary key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Student no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32904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 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Std_id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Int(11)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</a:t>
                      </a:r>
                      <a:r>
                        <a:rPr lang="en-US" sz="1800" baseline="0" dirty="0" smtClean="0"/>
                        <a:t> null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Student Id 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1040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32904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 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Std_Name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Varchar(30)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Student Name 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deep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1660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 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Varchar(20)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Not null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City 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idar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32904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Pincode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Numeric(6)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Not null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Pincode 	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123456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32904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Varchar(50)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Not null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Address 	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hmt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32904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 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Email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Nvarchar(30)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Not null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Email Id 	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"/>
                        </a:rPr>
                        <a:t>dip1040@gmail.com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301625" y="1527173"/>
          <a:ext cx="8080375" cy="2537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175"/>
                <a:gridCol w="1642237"/>
                <a:gridCol w="1710563"/>
                <a:gridCol w="1066800"/>
                <a:gridCol w="1354034"/>
                <a:gridCol w="1541566"/>
              </a:tblGrid>
              <a:tr h="811742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(30)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/>
                        <a:t>Store the password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81174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9.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Mobile_No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Numeric(12)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the Mobile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9087654321</a:t>
                      </a:r>
                      <a:endParaRPr lang="en-US" dirty="0"/>
                    </a:p>
                  </a:txBody>
                  <a:tcPr/>
                </a:tc>
              </a:tr>
              <a:tr h="811742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10.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Sem_no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Int(11)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the Sem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III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3.Faculty_Mst:-</a:t>
            </a:r>
            <a:endParaRPr lang="en-US" sz="24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" y="2326640"/>
          <a:ext cx="8458200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Faculty_Mst</a:t>
                      </a:r>
                      <a:endParaRPr lang="en-US" sz="2400" dirty="0"/>
                    </a:p>
                  </a:txBody>
                  <a:tcPr/>
                </a:tc>
              </a:tr>
              <a:tr h="14601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Description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Store Faculty detail like Faculty  name, address, city, contact no etc. </a:t>
                      </a:r>
                      <a:endParaRPr lang="en-US" sz="2400" dirty="0"/>
                    </a:p>
                  </a:txBody>
                  <a:tcPr/>
                </a:tc>
              </a:tr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Primary</a:t>
                      </a:r>
                      <a:r>
                        <a:rPr lang="en-US" sz="2800" baseline="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F_no</a:t>
                      </a:r>
                      <a:endParaRPr lang="en-US" sz="2400" dirty="0"/>
                    </a:p>
                  </a:txBody>
                  <a:tcPr/>
                </a:tc>
              </a:tr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Foreign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----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457200"/>
          <a:ext cx="8610602" cy="6165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745877"/>
                <a:gridCol w="1627386"/>
                <a:gridCol w="1503537"/>
                <a:gridCol w="1752600"/>
                <a:gridCol w="1447802"/>
              </a:tblGrid>
              <a:tr h="43705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Sr.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Field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Data Type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Constraint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Sample Data</a:t>
                      </a:r>
                      <a:endParaRPr lang="en-US" sz="1800" dirty="0"/>
                    </a:p>
                  </a:txBody>
                  <a:tcPr/>
                </a:tc>
              </a:tr>
              <a:tr h="71401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F_No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(11)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Primary key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Faculty no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14018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 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F_id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Int(11)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</a:t>
                      </a:r>
                      <a:r>
                        <a:rPr lang="en-US" sz="1800" baseline="0" dirty="0" smtClean="0"/>
                        <a:t> null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Faculty Id 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3001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14018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 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Faculty_Name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Varchar(20)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Faculty Name 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Ketan</a:t>
                      </a:r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Patel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8010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 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Varchar(10)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Not null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City 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mehsana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14018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Pincode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Numeric(6)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Not null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Pincode 	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345678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14018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Address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Varchar(50)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Not null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Address 	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mehsana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14018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     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Email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Nvarchar(30)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dirty="0" smtClean="0"/>
                        <a:t>Not null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the Email Id 	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"/>
                        </a:rPr>
                        <a:t>ganpat@gmail.com</a:t>
                      </a:r>
                      <a:endParaRPr kumimoji="0"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301625" y="1524000"/>
          <a:ext cx="8385175" cy="197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113"/>
                <a:gridCol w="1561122"/>
                <a:gridCol w="1760001"/>
                <a:gridCol w="991509"/>
                <a:gridCol w="1599715"/>
                <a:gridCol w="1599715"/>
              </a:tblGrid>
              <a:tr h="1163544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8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Varchar(10)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</a:t>
                      </a:r>
                      <a:r>
                        <a:rPr lang="en-US" baseline="0" dirty="0" smtClean="0"/>
                        <a:t> the Faculty  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</a:t>
                      </a:r>
                      <a:endParaRPr lang="en-US" dirty="0"/>
                    </a:p>
                  </a:txBody>
                  <a:tcPr/>
                </a:tc>
              </a:tr>
              <a:tr h="814481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Mobile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Numeric(12)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the Mobile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90876454321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4.Course_Mst:-</a:t>
            </a: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098040"/>
          <a:ext cx="8458200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Course_detail</a:t>
                      </a:r>
                      <a:endParaRPr lang="en-US" sz="2400" dirty="0"/>
                    </a:p>
                  </a:txBody>
                  <a:tcPr/>
                </a:tc>
              </a:tr>
              <a:tr h="146012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Description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Store Course detail like Course name, intact, date, description etc. </a:t>
                      </a:r>
                      <a:endParaRPr lang="en-US" sz="2400" dirty="0"/>
                    </a:p>
                  </a:txBody>
                  <a:tcPr/>
                </a:tc>
              </a:tr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Primary</a:t>
                      </a:r>
                      <a:r>
                        <a:rPr lang="en-US" sz="2800" baseline="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C_No</a:t>
                      </a:r>
                      <a:endParaRPr lang="en-US" sz="2400" dirty="0"/>
                    </a:p>
                  </a:txBody>
                  <a:tcPr/>
                </a:tc>
              </a:tr>
              <a:tr h="84594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Foreign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----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685800"/>
          <a:ext cx="8077200" cy="4970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1769730"/>
                <a:gridCol w="1506870"/>
                <a:gridCol w="1524000"/>
                <a:gridCol w="1600200"/>
                <a:gridCol w="1066800"/>
              </a:tblGrid>
              <a:tr h="1163544">
                <a:tc>
                  <a:txBody>
                    <a:bodyPr/>
                    <a:lstStyle/>
                    <a:p>
                      <a:r>
                        <a:rPr lang="en-US" dirty="0" smtClean="0"/>
                        <a:t>Sr.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Field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Data</a:t>
                      </a:r>
                      <a:endParaRPr lang="en-US" dirty="0"/>
                    </a:p>
                  </a:txBody>
                  <a:tcPr/>
                </a:tc>
              </a:tr>
              <a:tr h="1163544">
                <a:tc>
                  <a:txBody>
                    <a:bodyPr/>
                    <a:lstStyle/>
                    <a:p>
                      <a:r>
                        <a:rPr lang="en-US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Int(11)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</a:t>
                      </a:r>
                      <a:r>
                        <a:rPr lang="en-US" baseline="0" dirty="0" smtClean="0"/>
                        <a:t> the Course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814481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Course_id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(11)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the Course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c101</a:t>
                      </a:r>
                      <a:endParaRPr lang="en-US" dirty="0"/>
                    </a:p>
                  </a:txBody>
                  <a:tcPr/>
                </a:tc>
              </a:tr>
              <a:tr h="81448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Course_name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(30)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/>
                        <a:t>Not null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/>
                        <a:t>Store the Course</a:t>
                      </a:r>
                      <a:r>
                        <a:rPr lang="en-US" baseline="0" dirty="0" smtClean="0"/>
                        <a:t> name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Bsc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ca&amp;it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81448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Course_Type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(30)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the Course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Post</a:t>
                      </a:r>
                      <a:r>
                        <a:rPr lang="en-US" baseline="0" dirty="0" smtClean="0"/>
                        <a:t> 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graduate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33400"/>
            <a:ext cx="7467600" cy="487375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5.Semester_Mst:-</a:t>
            </a: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3400" y="1600200"/>
          <a:ext cx="76962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0"/>
                <a:gridCol w="38481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semester_mst</a:t>
                      </a:r>
                      <a:endParaRPr lang="en-US" sz="2400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Description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Store semester detail like </a:t>
                      </a:r>
                      <a:r>
                        <a:rPr kumimoji="0" lang="en-US" sz="2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</a:t>
                      </a:r>
                      <a:r>
                        <a:rPr kumimoji="0"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name, </a:t>
                      </a:r>
                      <a:r>
                        <a:rPr kumimoji="0" lang="en-US" sz="2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sem</a:t>
                      </a:r>
                      <a:r>
                        <a:rPr kumimoji="0"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id,course</a:t>
                      </a:r>
                      <a:r>
                        <a:rPr kumimoji="0"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 etc. </a:t>
                      </a:r>
                      <a:endParaRPr lang="en-US" sz="2400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Primary</a:t>
                      </a:r>
                      <a:r>
                        <a:rPr lang="en-US" sz="2800" baseline="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Sem_no</a:t>
                      </a:r>
                      <a:endParaRPr lang="en-US" sz="2400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Foreign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C_no</a:t>
                      </a:r>
                      <a:r>
                        <a:rPr lang="en-US" sz="2400" dirty="0" smtClean="0"/>
                        <a:t>(ref:-</a:t>
                      </a:r>
                      <a:r>
                        <a:rPr lang="en-US" sz="2400" dirty="0" err="1" smtClean="0"/>
                        <a:t>course_mst</a:t>
                      </a:r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c_no</a:t>
                      </a:r>
                      <a:r>
                        <a:rPr lang="en-US" sz="2400" dirty="0" smtClean="0"/>
                        <a:t>))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1</a:t>
            </a:r>
            <a:r>
              <a:rPr lang="en-US" sz="4000" b="1" dirty="0"/>
              <a:t>. </a:t>
            </a:r>
            <a:r>
              <a:rPr lang="en-US" sz="4000" b="1" dirty="0" smtClean="0"/>
              <a:t>Project  Profile </a:t>
            </a:r>
            <a:endParaRPr lang="en-US" sz="40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28600" y="838201"/>
          <a:ext cx="8686800" cy="579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3627"/>
                <a:gridCol w="4493173"/>
              </a:tblGrid>
              <a:tr h="77812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Project Name: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Foundation Management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System</a:t>
                      </a:r>
                      <a:endParaRPr lang="en-US" sz="1400" dirty="0"/>
                    </a:p>
                  </a:txBody>
                  <a:tcPr/>
                </a:tc>
              </a:tr>
              <a:tr h="151759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Objective: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Foundation Management System adopts a functional framework using overaching managerial functions such as planning and decision making,organising,leading,controlling, and special topics in management.</a:t>
                      </a:r>
                      <a:endParaRPr lang="en-US" sz="1400" baseline="0" dirty="0" smtClean="0"/>
                    </a:p>
                  </a:txBody>
                  <a:tcPr/>
                </a:tc>
              </a:tr>
              <a:tr h="421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Front End Tool: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PHP(8.0.9)</a:t>
                      </a:r>
                      <a:endParaRPr lang="en-US" sz="1400" dirty="0"/>
                    </a:p>
                  </a:txBody>
                  <a:tcPr/>
                </a:tc>
              </a:tr>
              <a:tr h="421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Back</a:t>
                      </a:r>
                      <a:r>
                        <a:rPr lang="en-US" sz="1400" baseline="0" dirty="0" smtClean="0"/>
                        <a:t> End Tool: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MySQL</a:t>
                      </a:r>
                      <a:r>
                        <a:rPr lang="en-US" sz="1400" baseline="0" dirty="0" smtClean="0"/>
                        <a:t> Server(8.0)</a:t>
                      </a:r>
                      <a:endParaRPr lang="en-US" sz="1400" dirty="0"/>
                    </a:p>
                  </a:txBody>
                  <a:tcPr/>
                </a:tc>
              </a:tr>
              <a:tr h="421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Other Tools: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Nodepad++,Visual Studio Code etc...</a:t>
                      </a:r>
                      <a:endParaRPr lang="en-US" sz="1400" dirty="0"/>
                    </a:p>
                  </a:txBody>
                  <a:tcPr/>
                </a:tc>
              </a:tr>
              <a:tr h="421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Platform</a:t>
                      </a:r>
                      <a:r>
                        <a:rPr lang="en-US" sz="1400" baseline="0" dirty="0" smtClean="0"/>
                        <a:t> of Application: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Web Application</a:t>
                      </a:r>
                      <a:endParaRPr lang="en-US" sz="1400" dirty="0"/>
                    </a:p>
                  </a:txBody>
                  <a:tcPr/>
                </a:tc>
              </a:tr>
              <a:tr h="421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Internal Project Guide: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214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Time Duration: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90 Days</a:t>
                      </a:r>
                      <a:endParaRPr lang="en-US" sz="1400" dirty="0"/>
                    </a:p>
                  </a:txBody>
                  <a:tcPr/>
                </a:tc>
              </a:tr>
              <a:tr h="96683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Submitted To: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Department</a:t>
                      </a:r>
                      <a:r>
                        <a:rPr lang="en-US" sz="1400" baseline="0" dirty="0" smtClean="0"/>
                        <a:t> of Computer Science,</a:t>
                      </a:r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GANPAT UNIVERSITY.</a:t>
                      </a:r>
                      <a:endParaRPr lang="en-US" sz="14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478280"/>
          <a:ext cx="8229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1752600"/>
                <a:gridCol w="1524000"/>
                <a:gridCol w="1524000"/>
                <a:gridCol w="1600200"/>
                <a:gridCol w="1066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Field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 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sem_no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Int(11)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</a:t>
                      </a:r>
                      <a:r>
                        <a:rPr lang="en-US" baseline="0" dirty="0" smtClean="0"/>
                        <a:t> the Course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Course_no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(11)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Foreign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the Course</a:t>
                      </a:r>
                      <a:r>
                        <a:rPr lang="en-US" baseline="0" dirty="0" smtClean="0"/>
                        <a:t>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c101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 smtClean="0"/>
                        <a:t>Varchar</a:t>
                      </a:r>
                      <a:r>
                        <a:rPr lang="en-US" dirty="0" smtClean="0"/>
                        <a:t>(30)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/>
                        <a:t>Not null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smtClean="0"/>
                        <a:t>Store the </a:t>
                      </a:r>
                      <a:r>
                        <a:rPr lang="en-US" dirty="0" err="1" smtClean="0"/>
                        <a:t>sem</a:t>
                      </a:r>
                      <a:r>
                        <a:rPr lang="en-US" baseline="0" dirty="0" smtClean="0"/>
                        <a:t> name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III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74676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6</a:t>
            </a:r>
            <a:r>
              <a:rPr lang="en-US" sz="2400" b="1" dirty="0" smtClean="0"/>
              <a:t>.Group:-</a:t>
            </a: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1524000"/>
          <a:ext cx="8458200" cy="489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89431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Group_detail</a:t>
                      </a:r>
                      <a:endParaRPr lang="en-US" sz="2400" dirty="0"/>
                    </a:p>
                  </a:txBody>
                  <a:tcPr/>
                </a:tc>
              </a:tr>
              <a:tr h="154361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Description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Store Group detail like Group no, Student Id1, Student Id2,Student Id3,Faculty Id etc.</a:t>
                      </a:r>
                      <a:endParaRPr lang="en-US" sz="2400" dirty="0"/>
                    </a:p>
                  </a:txBody>
                  <a:tcPr/>
                </a:tc>
              </a:tr>
              <a:tr h="89431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Primary</a:t>
                      </a:r>
                      <a:r>
                        <a:rPr lang="en-US" sz="2800" baseline="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G_no</a:t>
                      </a:r>
                      <a:endParaRPr lang="en-US" sz="2400" dirty="0"/>
                    </a:p>
                  </a:txBody>
                  <a:tcPr/>
                </a:tc>
              </a:tr>
              <a:tr h="89431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Foreign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Std_id1,std_id2,std_id3,F_no(</a:t>
                      </a:r>
                      <a:r>
                        <a:rPr lang="en-US" sz="2400" dirty="0" err="1" smtClean="0"/>
                        <a:t>Ref:Student_mst,Faculty</a:t>
                      </a:r>
                      <a:r>
                        <a:rPr lang="en-US" sz="2400" dirty="0" smtClean="0"/>
                        <a:t>(std_id1,std_id2,std_id3,F_no))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301625" y="457200"/>
          <a:ext cx="8308973" cy="5381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498"/>
                <a:gridCol w="1476695"/>
                <a:gridCol w="1563382"/>
                <a:gridCol w="1524000"/>
                <a:gridCol w="1676400"/>
                <a:gridCol w="1142998"/>
              </a:tblGrid>
              <a:tr h="3556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Sr.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Field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Data Type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Constraint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Sample Data</a:t>
                      </a:r>
                      <a:endParaRPr lang="en-US" sz="1800" dirty="0"/>
                    </a:p>
                  </a:txBody>
                  <a:tcPr/>
                </a:tc>
              </a:tr>
              <a:tr h="8794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20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group_no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Primary Key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group no.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8794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2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Group_id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group id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8794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3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Std_id1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std id1.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1040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6155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4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Std_id2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Foriegn key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std id2.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2001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6155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5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Std_id3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std id3.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1076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6155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6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F_no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faculty no.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20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381000"/>
            <a:ext cx="8001000" cy="51054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7.Project_detail:-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1397000"/>
          <a:ext cx="7620000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/>
                <a:gridCol w="3810000"/>
              </a:tblGrid>
              <a:tr h="6604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Name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project_detail</a:t>
                      </a:r>
                      <a:endParaRPr lang="en-US" sz="2400" dirty="0"/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Table Description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Store Project detail like project name, Group no, platform, Front </a:t>
                      </a:r>
                      <a:r>
                        <a:rPr kumimoji="0" lang="en-US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End,Back</a:t>
                      </a:r>
                      <a:r>
                        <a:rPr kumimoji="0"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End,Description</a:t>
                      </a:r>
                      <a:r>
                        <a:rPr kumimoji="0" lang="en-US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etc. </a:t>
                      </a:r>
                      <a:endParaRPr lang="en-US" sz="2400" dirty="0"/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Primary</a:t>
                      </a:r>
                      <a:r>
                        <a:rPr lang="en-US" sz="2800" baseline="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Project_no</a:t>
                      </a:r>
                      <a:endParaRPr lang="en-US" sz="2400" dirty="0"/>
                    </a:p>
                  </a:txBody>
                  <a:tcPr/>
                </a:tc>
              </a:tr>
              <a:tr h="6604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Foreign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 Key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G_no</a:t>
                      </a:r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Ref:group_mst</a:t>
                      </a:r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g_no</a:t>
                      </a:r>
                      <a:r>
                        <a:rPr lang="en-US" sz="2400" dirty="0" smtClean="0"/>
                        <a:t>))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304800" y="304800"/>
          <a:ext cx="8229600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Sr.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Field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Type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Constraint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Sample Data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20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Project_no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Primary key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project no.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2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Group_no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group no.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3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Project_definition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Varchar(100)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project definition.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Project management system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4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Platform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Varchar(50)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paltfrom.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Web application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5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Front End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Varchar(50)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front end.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Php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6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Back End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Varchar(50)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back end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Mysql</a:t>
                      </a:r>
                      <a:endParaRPr lang="en-US" sz="20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381000"/>
          <a:ext cx="76962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1676400"/>
                <a:gridCol w="1600200"/>
                <a:gridCol w="1143000"/>
                <a:gridCol w="1371600"/>
                <a:gridCol w="114300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7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Other Tool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Varchar(50)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other tool.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Notepad++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8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Project_Objective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Varchar(150)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project objective.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Project management system objective……….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9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Project_file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Varchar(50)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project file.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P1.doc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7.Presentation_Mst:-</a:t>
            </a:r>
            <a:endParaRPr lang="en-US" sz="2400" b="1" dirty="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2133600"/>
          <a:ext cx="8458200" cy="4226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8943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Table Name</a:t>
                      </a:r>
                      <a:endParaRPr lang="en-US" sz="20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presentation_Mst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15436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Table Description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To Store presentation_mst detail like presentation no,presentation topic,course id,semester id etc.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8943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Primary Key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P_no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8943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20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 </a:t>
                      </a:r>
                      <a:r>
                        <a:rPr lang="en-US" sz="2000" dirty="0" err="1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Sem_no</a:t>
                      </a: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(Ref:-</a:t>
                      </a:r>
                      <a:r>
                        <a:rPr lang="en-US" sz="2000" dirty="0" err="1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semester_detail</a:t>
                      </a: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(</a:t>
                      </a:r>
                      <a:r>
                        <a:rPr lang="en-US" sz="2000" dirty="0" err="1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sem_no</a:t>
                      </a: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)) </a:t>
                      </a:r>
                      <a:endParaRPr lang="en-US" sz="20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301625" y="1527175"/>
          <a:ext cx="8308973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75"/>
                <a:gridCol w="2209800"/>
                <a:gridCol w="990600"/>
                <a:gridCol w="1524000"/>
                <a:gridCol w="1600200"/>
                <a:gridCol w="1295398"/>
              </a:tblGrid>
              <a:tr h="3556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Sr.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Field Name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Data Type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Constraint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Sample</a:t>
                      </a:r>
                      <a:r>
                        <a:rPr lang="en-US" sz="1800" baseline="0" dirty="0" smtClean="0"/>
                        <a:t> Data</a:t>
                      </a:r>
                      <a:endParaRPr lang="en-US" sz="1800" dirty="0"/>
                    </a:p>
                  </a:txBody>
                  <a:tcPr/>
                </a:tc>
              </a:tr>
              <a:tr h="6155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P_no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Primary Key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presentation no.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8794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2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P_id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presentation id.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6155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3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Presentation_Topic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Varchar(150)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presentation topic.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Project management system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6155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4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Sem_no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semester no.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525475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8.Presentation Schedule:-</a:t>
            </a: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1905000"/>
          <a:ext cx="8534400" cy="419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10477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Table Name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presentation_schedule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10477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Table Description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To Store presentation_schedule detail like presentation no,presentation topic,presentation  date etc.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10477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Primary Key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Pre_sch_no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10477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 </a:t>
                      </a:r>
                      <a:r>
                        <a:rPr lang="en-US" sz="2000" dirty="0" err="1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P_no</a:t>
                      </a: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(Ref:-</a:t>
                      </a:r>
                      <a:r>
                        <a:rPr lang="en-US" sz="2000" dirty="0" err="1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presentation_mst</a:t>
                      </a: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(</a:t>
                      </a:r>
                      <a:r>
                        <a:rPr lang="en-US" sz="2000" dirty="0" err="1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p_no</a:t>
                      </a: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)) 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838200" y="914400"/>
          <a:ext cx="74676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/>
                <a:gridCol w="2057400"/>
                <a:gridCol w="990600"/>
                <a:gridCol w="1219200"/>
                <a:gridCol w="1447800"/>
                <a:gridCol w="76200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Pre_sch_no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Primary Key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presentation schedule no.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2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P_no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presentation no.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3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group_id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group id.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4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Presentation_date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Date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presentation date.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2019/08/03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2.Exsiting Sysem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 Reduce the paper working.</a:t>
            </a:r>
            <a:endParaRPr lang="en-US" dirty="0" smtClean="0"/>
          </a:p>
          <a:p>
            <a:r>
              <a:rPr lang="en-US" dirty="0" smtClean="0"/>
              <a:t> Time Westing.</a:t>
            </a:r>
            <a:endParaRPr lang="en-US" dirty="0" smtClean="0"/>
          </a:p>
          <a:p>
            <a:r>
              <a:rPr lang="en-US" dirty="0" smtClean="0"/>
              <a:t> Manully Working and store  the excel.</a:t>
            </a:r>
            <a:endParaRPr lang="en-US" dirty="0" smtClean="0"/>
          </a:p>
          <a:p>
            <a:r>
              <a:rPr lang="en-US" dirty="0"/>
              <a:t> Individual calling.</a:t>
            </a:r>
            <a:endParaRPr lang="en-US" dirty="0"/>
          </a:p>
          <a:p>
            <a:r>
              <a:rPr lang="en-US" dirty="0"/>
              <a:t> Searching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/>
              <a:t>8.Presentation_Attendance:-</a:t>
            </a:r>
            <a:endParaRPr lang="en-US" sz="2400" b="1" dirty="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1600200"/>
          <a:ext cx="8458200" cy="43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/>
                <a:gridCol w="4229100"/>
              </a:tblGrid>
              <a:tr h="4614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Table Name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presentation_attendance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17102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Table Description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To Store presentation attendance detail like group id,std_id1,std_id2,std_id3,date,suggestion,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sem_no etc.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4614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Primary Key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Pre_att_no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17102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18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 Std_id1,std_id2,std_id3,sem_no(</a:t>
                      </a:r>
                      <a:r>
                        <a:rPr lang="en-US" sz="2000" dirty="0" err="1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Ref:Student_mst,,semester_mst</a:t>
                      </a:r>
                      <a:r>
                        <a:rPr lang="en-US" sz="20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(std_id1,std_id2,std_id3,F_id,c_id,f_id))</a:t>
                      </a:r>
                      <a:endParaRPr lang="en-US" sz="18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696200" cy="4572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                 </a:t>
            </a:r>
            <a:endParaRPr lang="en-US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52400" y="457200"/>
          <a:ext cx="8763000" cy="6364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500"/>
                <a:gridCol w="1460500"/>
                <a:gridCol w="1460500"/>
                <a:gridCol w="1460500"/>
                <a:gridCol w="1460500"/>
                <a:gridCol w="146050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6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Pre_att_no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Primary key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presentation attendance no.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2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P_no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presentation no.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3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group_Id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group id.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4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Std_id1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std id1.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1040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5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Std_id2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Foriegn key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std id2.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2001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6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Std_id3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std id3.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1076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7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Suggestion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Varchar(150)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suggestion.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Er diagram incomplete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8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Date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Date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Not null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date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2019/09/06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9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Sem_no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Int(11)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Foreign Key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Store the semester id.</a:t>
                      </a:r>
                      <a:endParaRPr lang="en-US" sz="16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/>
                          <a:ea typeface="Calibri" panose="020F0502020204030204"/>
                          <a:cs typeface="Times New Roman" panose="02020603050405020304"/>
                        </a:rPr>
                        <a:t>1</a:t>
                      </a:r>
                      <a:endParaRPr lang="en-US" sz="16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ER DIAGRAM:-</a:t>
            </a:r>
            <a:endParaRPr lang="en-US" dirty="0"/>
          </a:p>
        </p:txBody>
      </p:sp>
      <p:pic>
        <p:nvPicPr>
          <p:cNvPr id="7" name="Content Placeholder 6" descr="Screenshot (15).png"/>
          <p:cNvPicPr>
            <a:picLocks noGrp="1" noChangeAspect="1"/>
          </p:cNvPicPr>
          <p:nvPr>
            <p:ph sz="quarter" idx="1"/>
          </p:nvPr>
        </p:nvPicPr>
        <p:blipFill>
          <a:blip r:embed="rId1" cstate="print"/>
          <a:stretch>
            <a:fillRect/>
          </a:stretch>
        </p:blipFill>
        <p:spPr>
          <a:xfrm>
            <a:off x="533400" y="1600201"/>
            <a:ext cx="7924800" cy="4724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                    --</a:t>
            </a:r>
            <a:r>
              <a:rPr lang="en-US" sz="2700" b="1" dirty="0" smtClean="0"/>
              <a:t>Design Output</a:t>
            </a:r>
            <a:br>
              <a:rPr lang="en-US" sz="2700" dirty="0" smtClean="0"/>
            </a:br>
            <a:r>
              <a:rPr lang="en-US" sz="2700" b="1" dirty="0" smtClean="0"/>
              <a:t> </a:t>
            </a:r>
            <a:br>
              <a:rPr lang="en-US" sz="2700" dirty="0" smtClean="0"/>
            </a:br>
            <a:r>
              <a:rPr lang="en-US" sz="2700" dirty="0" smtClean="0"/>
              <a:t>                              </a:t>
            </a:r>
            <a:r>
              <a:rPr lang="en-US" sz="2700" b="1" dirty="0" smtClean="0"/>
              <a:t>Admin 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  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  </a:t>
            </a:r>
            <a:endParaRPr lang="en-US" sz="1600" dirty="0" smtClean="0"/>
          </a:p>
          <a:p>
            <a:r>
              <a:rPr lang="en-US" sz="1600" dirty="0" smtClean="0"/>
              <a:t>This Form is Admin Login Form. If Login Successful then access admin panel.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creencapture-localhost-mukhtar-11-12-2019-project-2019-12-13-10_09_11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3400" y="1542028"/>
            <a:ext cx="7924800" cy="3773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8001000" cy="6169025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 Description: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r>
              <a:rPr lang="en-US" sz="1600" dirty="0" smtClean="0"/>
              <a:t>This Page show the Error Message When the Admin Can Write Wrong Username &amp; Password.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creenshot (5)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762000"/>
            <a:ext cx="81534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8229600" cy="6019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   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Page Show the Message When The Username &amp; Password Is Right.</a:t>
            </a:r>
            <a:endParaRPr lang="en-US" sz="1600" dirty="0" smtClean="0"/>
          </a:p>
          <a:p>
            <a:endParaRPr lang="en-US" dirty="0"/>
          </a:p>
        </p:txBody>
      </p:sp>
      <p:pic>
        <p:nvPicPr>
          <p:cNvPr id="4" name="Picture 3" descr="Screenshot (7)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304800"/>
            <a:ext cx="8001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7848600" cy="6172200"/>
          </a:xfrm>
        </p:spPr>
        <p:txBody>
          <a:bodyPr/>
          <a:lstStyle/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is main page of the admin side. Admin can Access all the module from here.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creencapture-localhost-mukhtar-11-12-2019-project-home-php-2019-12-13-10_29_54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685800"/>
            <a:ext cx="78486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8001000" cy="56388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 </a:t>
            </a: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page show the student  list which are store in the database.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 descr="screencapture-localhost-mukhtar-New-folder-project-student-Details-php-2019-12-13-14_31_44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600" y="914400"/>
            <a:ext cx="77724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924800" cy="5943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Form is student add form. In this Form the admin can add the student Details.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creencapture-localhost-mukhtar-New-folder-project-student-Add-php-2019-12-13-14_34_37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" y="609600"/>
            <a:ext cx="76200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8077200" cy="5791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r>
              <a:rPr lang="en-US" sz="1600" b="1" dirty="0" smtClean="0"/>
              <a:t> </a:t>
            </a:r>
            <a:r>
              <a:rPr lang="en-US" sz="1600" dirty="0" smtClean="0"/>
              <a:t>This Message bow show the message when the student  details are successfully inserted into database.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shot (8)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3400" y="457200"/>
            <a:ext cx="769620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906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3.System Features(Need for new system)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2500" lnSpcReduction="20000"/>
          </a:bodyPr>
          <a:lstStyle/>
          <a:p>
            <a:pPr>
              <a:buNone/>
            </a:pPr>
            <a:endParaRPr lang="en-US" sz="3500" dirty="0"/>
          </a:p>
          <a:p>
            <a:r>
              <a:rPr lang="en-US" sz="3600" dirty="0" smtClean="0"/>
              <a:t>To </a:t>
            </a:r>
            <a:r>
              <a:rPr lang="en-US" sz="3600" dirty="0"/>
              <a:t>create a </a:t>
            </a:r>
            <a:r>
              <a:rPr lang="en-US" sz="3600" dirty="0">
                <a:solidFill>
                  <a:srgbClr val="FF0000"/>
                </a:solidFill>
              </a:rPr>
              <a:t>web application</a:t>
            </a:r>
            <a:r>
              <a:rPr lang="en-US" sz="3600" dirty="0"/>
              <a:t> to our organization. </a:t>
            </a:r>
            <a:endParaRPr lang="en-US" sz="3600" dirty="0"/>
          </a:p>
          <a:p>
            <a:r>
              <a:rPr lang="en-US" sz="3600" dirty="0" smtClean="0"/>
              <a:t>To </a:t>
            </a:r>
            <a:r>
              <a:rPr lang="en-US" sz="3600" dirty="0"/>
              <a:t>provide a </a:t>
            </a:r>
            <a:r>
              <a:rPr lang="en-US" sz="3600" dirty="0">
                <a:solidFill>
                  <a:srgbClr val="FF0000"/>
                </a:solidFill>
              </a:rPr>
              <a:t>online registration</a:t>
            </a:r>
            <a:r>
              <a:rPr lang="en-US" sz="3600" dirty="0"/>
              <a:t> forUser.</a:t>
            </a:r>
            <a:r>
              <a:rPr lang="en-US" sz="3600" dirty="0" smtClean="0"/>
              <a:t> </a:t>
            </a:r>
            <a:endParaRPr lang="en-IN" sz="3600" dirty="0" smtClean="0"/>
          </a:p>
          <a:p>
            <a:r>
              <a:rPr lang="en-IN" sz="3600" dirty="0" smtClean="0"/>
              <a:t> Manage of the user</a:t>
            </a:r>
            <a:endParaRPr lang="en-IN" sz="3600" dirty="0" smtClean="0"/>
          </a:p>
          <a:p>
            <a:r>
              <a:rPr lang="en-IN" sz="3600" dirty="0" smtClean="0"/>
              <a:t> Online record </a:t>
            </a:r>
            <a:r>
              <a:rPr lang="en-IN" sz="3600" dirty="0" smtClean="0">
                <a:solidFill>
                  <a:srgbClr val="FF0000"/>
                </a:solidFill>
              </a:rPr>
              <a:t>management of Project</a:t>
            </a:r>
            <a:r>
              <a:rPr lang="en-IN" sz="3600" dirty="0" smtClean="0"/>
              <a:t>.</a:t>
            </a:r>
            <a:endParaRPr lang="en-IN" sz="3600" dirty="0" smtClean="0"/>
          </a:p>
          <a:p>
            <a:r>
              <a:rPr lang="en-IN" sz="3600" dirty="0" smtClean="0"/>
              <a:t> Admin  are manage</a:t>
            </a:r>
            <a:r>
              <a:rPr lang="en-US" altLang="en-IN" sz="3600" dirty="0" smtClean="0"/>
              <a:t>  Different activities like blood donner,Marrige help, study book help etc....</a:t>
            </a:r>
            <a:endParaRPr lang="en-IN" sz="3600" dirty="0" smtClean="0"/>
          </a:p>
          <a:p>
            <a:r>
              <a:rPr lang="en-IN" sz="3600" dirty="0" smtClean="0"/>
              <a:t>Admin Manage </a:t>
            </a:r>
            <a:r>
              <a:rPr lang="en-US" altLang="en-IN" sz="3600" dirty="0" smtClean="0"/>
              <a:t> User activation and pin activation.</a:t>
            </a:r>
            <a:endParaRPr lang="en-US" altLang="en-IN" sz="3600" dirty="0" smtClean="0"/>
          </a:p>
          <a:p>
            <a:r>
              <a:rPr lang="en-US" altLang="en-IN" sz="3600" dirty="0" smtClean="0"/>
              <a:t> Admin Manage reward and income.</a:t>
            </a:r>
            <a:endParaRPr lang="en-IN" sz="3600" dirty="0" smtClean="0"/>
          </a:p>
          <a:p>
            <a:r>
              <a:rPr lang="en-IN" sz="3600" dirty="0" smtClean="0"/>
              <a:t>Searching.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3600" dirty="0" smtClean="0"/>
              <a:t>To </a:t>
            </a:r>
            <a:r>
              <a:rPr lang="en-US" sz="3600" dirty="0"/>
              <a:t>generate Report.</a:t>
            </a:r>
            <a:endParaRPr 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81000"/>
            <a:ext cx="8077200" cy="6019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page show the faculty  list which are store in the database.</a:t>
            </a:r>
            <a:endParaRPr lang="en-US" sz="1600" dirty="0"/>
          </a:p>
        </p:txBody>
      </p:sp>
      <p:pic>
        <p:nvPicPr>
          <p:cNvPr id="4" name="Picture 3" descr="screencapture-localhost-mukhtar-New-folder-project-Faculty-Details-php-2019-12-13-14_35_46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685800"/>
            <a:ext cx="8001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848600" cy="5791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r>
              <a:rPr lang="en-US" sz="1600" dirty="0" smtClean="0"/>
              <a:t>This Form is faculty add form. In this Form the admin can add the faculty Details.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New-folder-project-Faculty-Add-php-2019-12-13-14_36_36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600" y="838200"/>
            <a:ext cx="76962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7924800" cy="5867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Form is faculty update form. In this Form the admin can Update the faculty Details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New-folder-project-Faculty-update-php-2019-12-13-14_37_31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600" y="838200"/>
            <a:ext cx="75438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81000"/>
            <a:ext cx="8001000" cy="5943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Popup box show the message when the faculty details successfully updated.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shot (9)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1066800"/>
            <a:ext cx="75438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8001000" cy="5867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 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page show the course  detail which are store in the database.</a:t>
            </a:r>
            <a:endParaRPr lang="en-US" sz="1600" dirty="0"/>
          </a:p>
        </p:txBody>
      </p:sp>
      <p:pic>
        <p:nvPicPr>
          <p:cNvPr id="6" name="Picture 5" descr="screencapture-localhost-mukhtar-11-12-2019-project-Course-Details-php-2019-12-13-11_37_57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1000" y="609600"/>
            <a:ext cx="8001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924800" cy="5867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r>
              <a:rPr lang="en-US" sz="1600" dirty="0" smtClean="0"/>
              <a:t>This Form is course add form. In this Form the admin can add the course Details.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11-12-2019-project-Course-Add-php-2019-12-13-11_40_37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000" y="533400"/>
            <a:ext cx="73914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8077200" cy="5943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Popup bow show the message when the course details are Deleted.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shot (10)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000" y="457200"/>
            <a:ext cx="74676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2400"/>
            <a:ext cx="8229600" cy="586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page show the semester detail which are store in the database.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11-12-2019-project-Semester-Details-php-2019-12-13-11_45_25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600" y="533400"/>
            <a:ext cx="76962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848600" cy="58674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r>
              <a:rPr lang="en-US" sz="1600" b="1" dirty="0" smtClean="0"/>
              <a:t> </a:t>
            </a:r>
            <a:r>
              <a:rPr lang="en-US" sz="1600" dirty="0" smtClean="0"/>
              <a:t>This Page show the Error Message When the Admin Can Write please enter the semester id.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shot (11)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" y="381000"/>
            <a:ext cx="762000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001000" cy="6019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r>
              <a:rPr lang="en-US" sz="1600" dirty="0" smtClean="0"/>
              <a:t>This page show the group detail which are store in the database.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creencapture-localhost-mukhtar-New-folder-project-Group-Details-php-2019-12-13-14_41_38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8200" y="838200"/>
            <a:ext cx="74676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3.Functional Specification(User Wise)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447800"/>
            <a:ext cx="8503920" cy="54102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900" b="1" dirty="0" smtClean="0"/>
              <a:t>  There </a:t>
            </a:r>
            <a:r>
              <a:rPr lang="en-US" sz="2900" b="1" dirty="0"/>
              <a:t>are three Users. </a:t>
            </a:r>
            <a:endParaRPr lang="en-US" sz="2900" b="1" dirty="0" smtClean="0"/>
          </a:p>
          <a:p>
            <a:pPr>
              <a:buNone/>
            </a:pPr>
            <a:r>
              <a:rPr lang="en-US" sz="2900" b="1" dirty="0" smtClean="0"/>
              <a:t>• Admin:</a:t>
            </a:r>
            <a:endParaRPr lang="en-US" sz="2900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 Manage user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 Manage Course detail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Manage Create   Group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Manage project detail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Manage project presentation schedule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Manage project presentation attandance.</a:t>
            </a:r>
            <a:endParaRPr lang="en-US" sz="2900" b="1" dirty="0"/>
          </a:p>
          <a:p>
            <a:pPr>
              <a:buNone/>
            </a:pPr>
            <a:r>
              <a:rPr lang="en-US" sz="2900" dirty="0" smtClean="0"/>
              <a:t>• </a:t>
            </a:r>
            <a:r>
              <a:rPr lang="en-US" sz="2900" b="1" dirty="0" smtClean="0"/>
              <a:t>faculty: </a:t>
            </a:r>
            <a:endParaRPr lang="en-US" sz="2900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b="1" dirty="0" smtClean="0"/>
              <a:t> </a:t>
            </a:r>
            <a:r>
              <a:rPr lang="en-US" sz="2900" dirty="0" smtClean="0"/>
              <a:t>registration</a:t>
            </a:r>
            <a:r>
              <a:rPr lang="en-US" sz="2900" dirty="0"/>
              <a:t>, 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view project detail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view Group,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 view project schedule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Add  project attandance</a:t>
            </a:r>
            <a:endParaRPr lang="en-US" sz="2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900" dirty="0" smtClean="0"/>
              <a:t> view Notification etc.</a:t>
            </a:r>
            <a:endParaRPr lang="en-US" sz="2900" dirty="0" smtClean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7924800" cy="60960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r>
              <a:rPr lang="en-US" sz="1600" dirty="0" smtClean="0"/>
              <a:t>This Form is group add form. In this Form the admin can add the group Details</a:t>
            </a:r>
            <a:endParaRPr lang="en-US" sz="1600" dirty="0"/>
          </a:p>
        </p:txBody>
      </p:sp>
      <p:pic>
        <p:nvPicPr>
          <p:cNvPr id="4" name="Picture 3" descr="screencapture-localhost-mukhtar-New-folder-project-Group-Add-php-2019-12-13-14_43_03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000" y="762000"/>
            <a:ext cx="73152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153400" cy="60167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r>
              <a:rPr lang="en-US" sz="1800" b="1" dirty="0" smtClean="0"/>
              <a:t>Description:</a:t>
            </a: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This page show the project detail which are store in the database.</a:t>
            </a:r>
            <a:endParaRPr lang="en-US" sz="18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New-folder-project-Project-Details-php-2019-12-13-14_45_34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000" y="838200"/>
            <a:ext cx="76200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33400"/>
            <a:ext cx="7924800" cy="5867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page show the presentation detail which are store in the database.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New-folder-project-Presentation-Details-php-2019-12-13-14_47_08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" y="990600"/>
            <a:ext cx="76962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09600"/>
            <a:ext cx="7924800" cy="58643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Form is presentation update form. In this Form the admin can Update the presentation Details.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creencapture-localhost-mukhtar-New-folder-project-Presentation-Details-Update-php-2019-12-13-14_48_18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" y="762000"/>
            <a:ext cx="76962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33400"/>
            <a:ext cx="8001000" cy="59405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r>
              <a:rPr lang="en-US" sz="1600" dirty="0" smtClean="0"/>
              <a:t>This Popup box show the message when the presentation details successfully updated.</a:t>
            </a:r>
            <a:endParaRPr lang="en-US" sz="1600" dirty="0" smtClean="0"/>
          </a:p>
          <a:p>
            <a:pPr>
              <a:buNone/>
            </a:pPr>
            <a:endParaRPr lang="en-US" sz="1600" dirty="0"/>
          </a:p>
        </p:txBody>
      </p:sp>
      <p:pic>
        <p:nvPicPr>
          <p:cNvPr id="4" name="Picture 3" descr="Screenshot (12)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8200" y="685800"/>
            <a:ext cx="746760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85800"/>
            <a:ext cx="7772400" cy="57881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page show the presentation schedule detail which are store in the database.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New-folder-project-Presentation-Schedual-Details-php-2019-12-13-14_52_26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" y="990600"/>
            <a:ext cx="76962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09600"/>
            <a:ext cx="7772400" cy="58643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Form is schedule add form. In this Form the admin can add the schedule Details.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New-folder-project-Presentation-Schedual-Add-php-2019-12-13-14_53_51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000" y="762000"/>
            <a:ext cx="72390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33400"/>
            <a:ext cx="8001000" cy="5791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b="1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page show the presentation attendance detail which are store in the database.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New-folder-project-Presentation-Attendance-Details-php-2019-12-13-14_55_21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" y="762000"/>
            <a:ext cx="73914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001000" cy="60167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 </a:t>
            </a:r>
            <a:endParaRPr lang="en-US" sz="1600" dirty="0" smtClean="0"/>
          </a:p>
          <a:p>
            <a:r>
              <a:rPr lang="en-US" sz="1600" dirty="0" smtClean="0"/>
              <a:t>This Form is  attendance add form. In this Form the admin can add the attendance Details.</a:t>
            </a: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creencapture-localhost-mukhtar-New-folder-project-Presentation-Attendance-Add-php-2019-12-13-14_56_56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" y="685800"/>
            <a:ext cx="73914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7848600" cy="60167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Form is presentation attendance update form. In this Form the admin can Update the presentation attendance  Details.</a:t>
            </a:r>
            <a:endParaRPr lang="en-US" sz="16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New-folder-project-Presentation-Attendance-Update-php-2019-12-13-14_58_59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" y="533400"/>
            <a:ext cx="7620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• Student:-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registration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view course detail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view group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view project detail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view project presentation schedule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view project presentation attadance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view report.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81000"/>
            <a:ext cx="7924800" cy="60929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Popup box show the message when the presentation attendance successfully updated.</a:t>
            </a:r>
            <a:endParaRPr lang="en-US" sz="16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shot (12)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8200" y="762000"/>
            <a:ext cx="73152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33400"/>
            <a:ext cx="8077200" cy="57150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page is report page. Using this page admin can see the different </a:t>
            </a:r>
            <a:r>
              <a:rPr lang="en-US" sz="1600" dirty="0" err="1" smtClean="0"/>
              <a:t>different</a:t>
            </a:r>
            <a:r>
              <a:rPr lang="en-US" sz="1600" dirty="0" smtClean="0"/>
              <a:t> details of the project.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mukhtar-New-folder-project-report-php-2019-12-13-15_03_46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4400" y="609600"/>
            <a:ext cx="73914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</a:t>
            </a:r>
            <a:r>
              <a:rPr lang="en-US" b="1" dirty="0" smtClean="0"/>
              <a:t>User Panel:-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848600" cy="5407152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r>
              <a:rPr lang="en-US" sz="1600" dirty="0" smtClean="0"/>
              <a:t>This is main page of the user panel. Use of this page  can  in different </a:t>
            </a:r>
            <a:r>
              <a:rPr lang="en-US" sz="1600" dirty="0" err="1" smtClean="0"/>
              <a:t>course,group,project</a:t>
            </a:r>
            <a:r>
              <a:rPr lang="en-US" sz="1600" dirty="0" smtClean="0"/>
              <a:t> </a:t>
            </a:r>
            <a:r>
              <a:rPr lang="en-US" sz="1600" dirty="0" err="1" smtClean="0"/>
              <a:t>detail,schedule</a:t>
            </a:r>
            <a:r>
              <a:rPr lang="en-US" sz="1600" dirty="0" smtClean="0"/>
              <a:t> detail.</a:t>
            </a:r>
            <a:endParaRPr lang="en-US" sz="1600" dirty="0" smtClean="0"/>
          </a:p>
          <a:p>
            <a:pPr>
              <a:buNone/>
            </a:pPr>
            <a:endParaRPr lang="en-US" sz="1600" dirty="0"/>
          </a:p>
        </p:txBody>
      </p:sp>
      <p:pic>
        <p:nvPicPr>
          <p:cNvPr id="4" name="Picture 3" descr="screencapture-localhost-UserSide-index-php-2019-12-13-12_03_37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600" y="1066800"/>
            <a:ext cx="7696200" cy="3827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533400"/>
            <a:ext cx="7848600" cy="594055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endParaRPr lang="en-US" sz="1600" b="1" dirty="0" smtClean="0"/>
          </a:p>
          <a:p>
            <a:pPr>
              <a:buNone/>
            </a:pPr>
            <a:r>
              <a:rPr lang="en-US" sz="1600" b="1" dirty="0" smtClean="0"/>
              <a:t>Description:</a:t>
            </a: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 </a:t>
            </a:r>
            <a:endParaRPr lang="en-US" sz="1600" dirty="0" smtClean="0"/>
          </a:p>
          <a:p>
            <a:r>
              <a:rPr lang="en-US" sz="1600" dirty="0" smtClean="0"/>
              <a:t>This is page of the user panel. Use of this page  can  about us page.</a:t>
            </a:r>
            <a:endParaRPr lang="en-US" sz="1600" dirty="0" smtClean="0"/>
          </a:p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UserSide-about-php-2019-12-13-12_06_44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8200" y="685800"/>
            <a:ext cx="72390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09600"/>
            <a:ext cx="8077200" cy="5864352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Description: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r>
              <a:rPr lang="en-US" dirty="0" smtClean="0"/>
              <a:t>This page show the course  detail which are store in the database.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UserSide-course-detail-php-2019-12-13-12_08_41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2000" y="762000"/>
            <a:ext cx="75438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81000"/>
            <a:ext cx="7848600" cy="6092952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Description: </a:t>
            </a:r>
            <a:endParaRPr lang="en-US" dirty="0" smtClean="0"/>
          </a:p>
          <a:p>
            <a:r>
              <a:rPr lang="en-US" dirty="0" smtClean="0"/>
              <a:t>This page show the group detail which are store in the database.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UserSide-group-detail-php-2019-12-13-12_11_33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533400"/>
            <a:ext cx="78486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848600" cy="56388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Description: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r>
              <a:rPr lang="en-US" dirty="0" smtClean="0"/>
              <a:t>This page show the project   detail which are store in the database.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creencapture-localhost-UserSide-project-detail-php-2019-12-13-12_13_22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5800" y="304801"/>
            <a:ext cx="76962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772400" cy="5791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Description: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r>
              <a:rPr lang="en-US" dirty="0" smtClean="0"/>
              <a:t>This page show the project schedule detail which are store in the database.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capture-localhost-UserSide-schedule-detail-php-2019-12-13-12_14_41.png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8200" y="304800"/>
            <a:ext cx="7543800" cy="3886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7467600" cy="715962"/>
          </a:xfrm>
        </p:spPr>
        <p:txBody>
          <a:bodyPr>
            <a:normAutofit/>
          </a:bodyPr>
          <a:lstStyle/>
          <a:p>
            <a:r>
              <a:rPr lang="en-US" b="1" dirty="0" smtClean="0"/>
              <a:t>                               Testing:-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717486"/>
          <a:ext cx="7696200" cy="5424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295400"/>
                <a:gridCol w="1600200"/>
                <a:gridCol w="1371600"/>
                <a:gridCol w="1447800"/>
                <a:gridCol w="914400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Scenario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Test 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Expected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Actual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Pass/Fail</a:t>
                      </a:r>
                      <a:endParaRPr lang="en-US" dirty="0"/>
                    </a:p>
                  </a:txBody>
                  <a:tcPr/>
                </a:tc>
              </a:tr>
              <a:tr h="391160">
                <a:tc rowSpan="3"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Registration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Enter null in mandatory fields.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should not do the registration and show error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will show message that enter the data.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Enter incorrect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should not do the registration and show error.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will show message that enter the correct data.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Enter correct data of all required field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should let do registration..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will show the message of  successfully registration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 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Enter null username or password.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It should not do the  login n show error. </a:t>
                      </a:r>
                      <a:endParaRPr lang="en-US" sz="12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It will show message that enter username and password.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 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Enter wrong data of username or password.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It should not do the  login show error. </a:t>
                      </a:r>
                      <a:endParaRPr lang="en-US" sz="12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It will show message that enter correct username or password.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 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Enter correct data of username or password.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It should  let do login. </a:t>
                      </a:r>
                      <a:endParaRPr lang="en-US" sz="12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It will show the message of successfully login. </a:t>
                      </a:r>
                      <a:endParaRPr lang="en-US" sz="12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Verdana" panose="020B0604030504040204"/>
                          <a:cs typeface="Times New Roman" panose="02020603050405020304"/>
                        </a:rPr>
                        <a:t>Pass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/>
          <p:nvPr/>
        </p:nvGraphicFramePr>
        <p:xfrm>
          <a:off x="533400" y="1303845"/>
          <a:ext cx="7696200" cy="4692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295400"/>
                <a:gridCol w="1333500"/>
                <a:gridCol w="266700"/>
                <a:gridCol w="1066800"/>
                <a:gridCol w="304800"/>
                <a:gridCol w="1028700"/>
                <a:gridCol w="419100"/>
                <a:gridCol w="914400"/>
              </a:tblGrid>
              <a:tr h="391160">
                <a:tc rowSpan="3"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kumimoji="0" lang="en-US" sz="1200" b="1" kern="120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Validation Test case </a:t>
                      </a:r>
                      <a:endParaRPr lang="en-US" sz="12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kumimoji="0" lang="en-US" sz="12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Required  Field Validation </a:t>
                      </a:r>
                      <a:endParaRPr lang="en-US" sz="1200" b="0" dirty="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Mandatory Fields should not be blank </a:t>
                      </a:r>
                      <a:endParaRPr lang="en-US" sz="1200" b="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You have to enter some value into mandatory field </a:t>
                      </a:r>
                      <a:endParaRPr lang="en-US" sz="1200" b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Pass </a:t>
                      </a:r>
                      <a:endParaRPr lang="en-US" sz="1200" b="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</a:tr>
              <a:tr h="370840">
                <a:tc vMerge="1">
                  <a:tcPr/>
                </a:tc>
                <a:tc v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Range Validation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The field value must have the predefined range </a:t>
                      </a:r>
                      <a:endParaRPr lang="en-US" sz="12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Only 10 number are enter in the field </a:t>
                      </a:r>
                      <a:endParaRPr lang="en-US" sz="12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Pass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</a:tr>
              <a:tr h="370840">
                <a:tc vMerge="1">
                  <a:tcPr/>
                </a:tc>
                <a:tc v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Fixed format validation </a:t>
                      </a:r>
                      <a:endParaRPr lang="en-US" sz="12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A predefines format should be follow </a:t>
                      </a:r>
                      <a:endParaRPr lang="en-US" sz="12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Check the proper format of E-Mail Id </a:t>
                      </a:r>
                      <a:endParaRPr lang="en-US" sz="120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kern="1200" dirty="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Pass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Test </a:t>
                      </a:r>
                      <a:endParaRPr lang="en-US" sz="1200" b="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system test the whole system is tested. The whole system works properly. The page navigation is proper and links are given properly.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hMerge="1">
                  <a:tcPr marL="45720" marR="45720" marT="8255" marB="0"/>
                </a:tc>
                <a:tc hMerge="1">
                  <a:tcPr/>
                </a:tc>
                <a:tc hMerge="1">
                  <a:tcPr marL="45720" marR="45720" marT="8255" marB="0"/>
                </a:tc>
                <a:tc hMerge="1">
                  <a:tcPr/>
                </a:tc>
                <a:tc hMerge="1">
                  <a:tcPr marL="45720" marR="45720" marT="8255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Unit Test </a:t>
                      </a:r>
                      <a:endParaRPr lang="en-US" sz="1200" b="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unit test each form is tested separately. In this system each form is separately run under different condition and checked all validation.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Validation Test case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Required  Field Validation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Mandatory Fields should not be blank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 have to enter some value into mandatory field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Range Validation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field value must have the predefined range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 10 number are enter in the field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</a:tr>
              <a:tr h="37084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Fixed format validation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predefines format should be follow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 the proper format of E-Mail Id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 </a:t>
                      </a:r>
                      <a:endParaRPr lang="en-US" sz="12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45720" marR="45720" marT="8255" marB="0"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4400" cy="9906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4.Functional Specification(Module Wise)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842248" cy="517855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dirty="0" smtClean="0"/>
              <a:t>Module </a:t>
            </a:r>
            <a:r>
              <a:rPr lang="en-US" sz="1600" b="1" dirty="0"/>
              <a:t>Specification </a:t>
            </a:r>
            <a:r>
              <a:rPr lang="en-US" sz="1600" b="1" dirty="0" smtClean="0"/>
              <a:t>:</a:t>
            </a:r>
            <a:endParaRPr lang="en-US" sz="1600" b="1" dirty="0" smtClean="0"/>
          </a:p>
          <a:p>
            <a:r>
              <a:rPr lang="en-US" sz="1600" b="1" dirty="0" smtClean="0"/>
              <a:t> </a:t>
            </a:r>
            <a:r>
              <a:rPr lang="en-US" sz="1600" b="1" dirty="0"/>
              <a:t>Registration: </a:t>
            </a:r>
            <a:r>
              <a:rPr lang="en-US" sz="1600" dirty="0"/>
              <a:t>Faculty and </a:t>
            </a:r>
            <a:r>
              <a:rPr lang="en-US" sz="1600" dirty="0" smtClean="0"/>
              <a:t>student </a:t>
            </a:r>
            <a:r>
              <a:rPr lang="en-US" sz="1600" dirty="0" smtClean="0">
                <a:solidFill>
                  <a:srgbClr val="FF0000"/>
                </a:solidFill>
              </a:rPr>
              <a:t>are registration </a:t>
            </a:r>
            <a:r>
              <a:rPr lang="en-US" sz="1600" dirty="0">
                <a:solidFill>
                  <a:srgbClr val="FF0000"/>
                </a:solidFill>
              </a:rPr>
              <a:t>and manage his/her Profile</a:t>
            </a:r>
            <a:r>
              <a:rPr lang="en-US" sz="1600" dirty="0" smtClean="0">
                <a:solidFill>
                  <a:srgbClr val="FF0000"/>
                </a:solidFill>
              </a:rPr>
              <a:t>.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0"/>
            <a:r>
              <a:rPr lang="en-US" sz="1600" b="1" dirty="0" smtClean="0"/>
              <a:t>Login</a:t>
            </a:r>
            <a:r>
              <a:rPr lang="en-US" sz="1600" b="1" dirty="0" smtClean="0">
                <a:solidFill>
                  <a:srgbClr val="FF0000"/>
                </a:solidFill>
              </a:rPr>
              <a:t>: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Admin and Member </a:t>
            </a:r>
            <a:r>
              <a:rPr lang="en-US" sz="1600" dirty="0" smtClean="0"/>
              <a:t>login in this module.</a:t>
            </a:r>
            <a:endParaRPr lang="en-US" sz="1600" dirty="0" smtClean="0"/>
          </a:p>
          <a:p>
            <a:r>
              <a:rPr lang="en-US" sz="1600" b="1" dirty="0" smtClean="0"/>
              <a:t>Manage </a:t>
            </a:r>
            <a:r>
              <a:rPr lang="en-US" sz="1600" b="1" dirty="0"/>
              <a:t>User: </a:t>
            </a:r>
            <a:r>
              <a:rPr lang="en-US" sz="1600" dirty="0"/>
              <a:t>Admin mange user </a:t>
            </a:r>
            <a:r>
              <a:rPr lang="en-US" sz="1600" dirty="0">
                <a:solidFill>
                  <a:srgbClr val="FF0000"/>
                </a:solidFill>
              </a:rPr>
              <a:t>like </a:t>
            </a:r>
            <a:r>
              <a:rPr lang="en-US" sz="1600" dirty="0" smtClean="0">
                <a:solidFill>
                  <a:srgbClr val="FF0000"/>
                </a:solidFill>
              </a:rPr>
              <a:t>faculty </a:t>
            </a:r>
            <a:r>
              <a:rPr lang="en-US" sz="1600" dirty="0">
                <a:solidFill>
                  <a:srgbClr val="FF0000"/>
                </a:solidFill>
              </a:rPr>
              <a:t>and student and </a:t>
            </a:r>
            <a:r>
              <a:rPr lang="en-US" sz="1600" dirty="0" smtClean="0">
                <a:solidFill>
                  <a:srgbClr val="FF0000"/>
                </a:solidFill>
              </a:rPr>
              <a:t>faculty can </a:t>
            </a:r>
            <a:r>
              <a:rPr lang="en-US" sz="1600" dirty="0">
                <a:solidFill>
                  <a:srgbClr val="FF0000"/>
                </a:solidFill>
              </a:rPr>
              <a:t>view Student </a:t>
            </a:r>
            <a:r>
              <a:rPr lang="en-US" sz="1600" dirty="0" smtClean="0">
                <a:solidFill>
                  <a:srgbClr val="FF0000"/>
                </a:solidFill>
              </a:rPr>
              <a:t>Detail</a:t>
            </a:r>
            <a:r>
              <a:rPr lang="en-US" sz="1600" dirty="0" smtClean="0"/>
              <a:t>.</a:t>
            </a:r>
            <a:r>
              <a:rPr lang="en-US" sz="1600" b="1" dirty="0" smtClean="0"/>
              <a:t> </a:t>
            </a:r>
            <a:r>
              <a:rPr lang="en-US" sz="1600" dirty="0" smtClean="0"/>
              <a:t> </a:t>
            </a:r>
            <a:endParaRPr lang="en-US" sz="1600" dirty="0" smtClean="0"/>
          </a:p>
          <a:p>
            <a:r>
              <a:rPr lang="en-US" sz="1600" dirty="0" smtClean="0"/>
              <a:t> </a:t>
            </a:r>
            <a:r>
              <a:rPr lang="en-US" sz="1600" b="1" dirty="0" smtClean="0"/>
              <a:t>Course Detail:-</a:t>
            </a:r>
            <a:r>
              <a:rPr lang="en-US" sz="1600" dirty="0" smtClean="0"/>
              <a:t> Admin mange the Course Detail,student and faculty view the Course detail.</a:t>
            </a:r>
            <a:endParaRPr lang="en-US" sz="1600" b="1" dirty="0" smtClean="0"/>
          </a:p>
          <a:p>
            <a:r>
              <a:rPr lang="en-US" sz="1600" b="1" dirty="0" smtClean="0"/>
              <a:t>Project Detail: </a:t>
            </a:r>
            <a:r>
              <a:rPr lang="en-US" sz="1600" dirty="0" smtClean="0"/>
              <a:t>Admin mange the project detail,student and faculty view the project detail. </a:t>
            </a:r>
            <a:endParaRPr lang="en-US" sz="1600" dirty="0" smtClean="0"/>
          </a:p>
          <a:p>
            <a:r>
              <a:rPr lang="en-US" sz="1600" b="1" dirty="0" smtClean="0"/>
              <a:t> group: </a:t>
            </a:r>
            <a:r>
              <a:rPr lang="en-US" sz="1600" dirty="0" smtClean="0"/>
              <a:t>Admin </a:t>
            </a:r>
            <a:r>
              <a:rPr lang="en-US" sz="1600" dirty="0" smtClean="0">
                <a:solidFill>
                  <a:srgbClr val="FF0000"/>
                </a:solidFill>
              </a:rPr>
              <a:t>create group ,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faculty and Student view </a:t>
            </a:r>
            <a:r>
              <a:rPr lang="en-US" sz="1600" dirty="0" smtClean="0"/>
              <a:t>group.</a:t>
            </a:r>
            <a:r>
              <a:rPr lang="en-US" sz="1600" b="1" dirty="0" smtClean="0"/>
              <a:t>  </a:t>
            </a:r>
            <a:endParaRPr lang="en-US" sz="1600" b="1" dirty="0" smtClean="0"/>
          </a:p>
          <a:p>
            <a:pPr lvl="0"/>
            <a:r>
              <a:rPr lang="en-IN" sz="1600" b="1" dirty="0" smtClean="0"/>
              <a:t> Prsentation Schedule</a:t>
            </a:r>
            <a:r>
              <a:rPr lang="en-US" sz="1600" b="1" dirty="0" smtClean="0"/>
              <a:t>: </a:t>
            </a:r>
            <a:r>
              <a:rPr lang="en-US" sz="1600" dirty="0" smtClean="0"/>
              <a:t>Admin manage </a:t>
            </a:r>
            <a:r>
              <a:rPr lang="en-US" sz="1600" dirty="0" smtClean="0">
                <a:solidFill>
                  <a:srgbClr val="FF0000"/>
                </a:solidFill>
              </a:rPr>
              <a:t>project presentation,</a:t>
            </a:r>
            <a:r>
              <a:rPr lang="en-US" sz="1600" dirty="0" smtClean="0"/>
              <a:t> faculty and student view the project presentation.</a:t>
            </a:r>
            <a:endParaRPr lang="en-US" sz="1600" dirty="0" smtClean="0"/>
          </a:p>
          <a:p>
            <a:pPr lvl="0"/>
            <a:r>
              <a:rPr lang="en-US" sz="1600" b="1" dirty="0" smtClean="0"/>
              <a:t> Presentation Attandance : </a:t>
            </a:r>
            <a:r>
              <a:rPr lang="en-US" sz="1600" dirty="0" smtClean="0"/>
              <a:t>Admin Manages project attandance , faculty add the project Attandance and student view the project remark.</a:t>
            </a:r>
            <a:endParaRPr lang="en-US" sz="1600" dirty="0" smtClean="0"/>
          </a:p>
          <a:p>
            <a:pPr lvl="0"/>
            <a:r>
              <a:rPr lang="en-IN" sz="1600" b="1" dirty="0" smtClean="0"/>
              <a:t>Notification</a:t>
            </a:r>
            <a:r>
              <a:rPr lang="en-US" sz="1600" dirty="0" smtClean="0"/>
              <a:t>:Admin can </a:t>
            </a:r>
            <a:r>
              <a:rPr lang="en-US" sz="1600" dirty="0" smtClean="0">
                <a:solidFill>
                  <a:srgbClr val="FF0000"/>
                </a:solidFill>
              </a:rPr>
              <a:t>manage the notification </a:t>
            </a:r>
            <a:r>
              <a:rPr lang="en-US" sz="1600" dirty="0" smtClean="0"/>
              <a:t>and student can view the notification.</a:t>
            </a:r>
            <a:endParaRPr lang="en-US" sz="1600" dirty="0" smtClean="0"/>
          </a:p>
          <a:p>
            <a:pPr lvl="0"/>
            <a:r>
              <a:rPr lang="en-US" sz="1600" b="1" dirty="0" smtClean="0"/>
              <a:t>Report :</a:t>
            </a:r>
            <a:r>
              <a:rPr lang="en-US" sz="1600" dirty="0" smtClean="0"/>
              <a:t>Admin can </a:t>
            </a:r>
            <a:r>
              <a:rPr lang="en-US" sz="1600" dirty="0" smtClean="0">
                <a:solidFill>
                  <a:srgbClr val="FF0000"/>
                </a:solidFill>
              </a:rPr>
              <a:t>generate the report.</a:t>
            </a:r>
            <a:endParaRPr lang="en-US" sz="1600" dirty="0" smtClean="0">
              <a:solidFill>
                <a:srgbClr val="FF0000"/>
              </a:solidFill>
            </a:endParaRPr>
          </a:p>
          <a:p>
            <a:pPr lvl="0"/>
            <a:endParaRPr lang="en-US" sz="1800" dirty="0" smtClean="0"/>
          </a:p>
          <a:p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         </a:t>
            </a:r>
            <a:r>
              <a:rPr lang="en-US" b="1" dirty="0" smtClean="0"/>
              <a:t>Future Enhancement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May be including Page Themes User Friendly.</a:t>
            </a:r>
            <a:endParaRPr lang="en-US" dirty="0" smtClean="0"/>
          </a:p>
          <a:p>
            <a:pPr lvl="0"/>
            <a:r>
              <a:rPr lang="en-US" dirty="0" smtClean="0"/>
              <a:t>Web application.</a:t>
            </a:r>
            <a:endParaRPr lang="en-US" dirty="0" smtClean="0"/>
          </a:p>
          <a:p>
            <a:pPr lvl="0"/>
            <a:r>
              <a:rPr lang="en-US" dirty="0" smtClean="0"/>
              <a:t>May be make this Website Attractive and Fill Up the User Requirements.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                       15. Bibliography:-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Websites :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              WWW .</a:t>
            </a:r>
            <a:r>
              <a:rPr lang="en-US" dirty="0" err="1" smtClean="0"/>
              <a:t>stackoverflow</a:t>
            </a:r>
            <a:r>
              <a:rPr lang="en-US" dirty="0" smtClean="0"/>
              <a:t> . Com                                                                         WWW .W3school.com                                            WWW. Quora.com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           WWW.tutorialspoint.com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5.SOFTWARE REQUIRMENT:-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1"/>
          </p:nvPr>
        </p:nvGraphicFramePr>
        <p:xfrm>
          <a:off x="457200" y="1143000"/>
          <a:ext cx="7848600" cy="3081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/>
                <a:gridCol w="3924300"/>
              </a:tblGrid>
              <a:tr h="95647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</a:t>
                      </a:r>
                      <a:endParaRPr kumimoji="0"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     SERVER SIDE</a:t>
                      </a:r>
                      <a:endParaRPr kumimoji="0"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879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 </a:t>
                      </a:r>
                      <a:endParaRPr kumimoji="0" lang="en-US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 Server 2003 or any compatible server OS</a:t>
                      </a:r>
                      <a:endParaRPr lang="en-US" sz="1600" dirty="0"/>
                    </a:p>
                  </a:txBody>
                  <a:tcPr/>
                </a:tc>
              </a:tr>
              <a:tr h="387903">
                <a:tc>
                  <a:txBody>
                    <a:bodyPr/>
                    <a:lstStyle/>
                    <a:p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Front 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PHP(5.5.12) </a:t>
                      </a:r>
                      <a:endParaRPr kumimoji="0" lang="en-US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3879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 End </a:t>
                      </a:r>
                      <a:endParaRPr kumimoji="0" lang="en-US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Server (5.6.17)</a:t>
                      </a:r>
                      <a:endParaRPr lang="en-US" sz="1600" dirty="0"/>
                    </a:p>
                  </a:txBody>
                  <a:tcPr/>
                </a:tc>
              </a:tr>
              <a:tr h="387903">
                <a:tc>
                  <a:txBody>
                    <a:bodyPr/>
                    <a:lstStyle/>
                    <a:p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 Server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 panose="02020603050405020304"/>
                          <a:ea typeface="Calibri" panose="020F0502020204030204"/>
                          <a:cs typeface="Times New Roman" panose="02020603050405020304"/>
                        </a:rPr>
                        <a:t>Apache Web Server (2.4.9)</a:t>
                      </a:r>
                      <a:endParaRPr lang="en-US" sz="1600" dirty="0"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2" name="Content Placeholder 9"/>
          <p:cNvGraphicFramePr/>
          <p:nvPr/>
        </p:nvGraphicFramePr>
        <p:xfrm>
          <a:off x="457200" y="4495800"/>
          <a:ext cx="7848600" cy="2114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/>
                <a:gridCol w="3924300"/>
              </a:tblGrid>
              <a:tr h="95647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</a:t>
                      </a:r>
                      <a:endParaRPr kumimoji="0"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            CLIENT SIDE</a:t>
                      </a:r>
                      <a:endParaRPr kumimoji="0"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87903">
                <a:tc>
                  <a:txBody>
                    <a:bodyPr/>
                    <a:lstStyle/>
                    <a:p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 Browser</a:t>
                      </a:r>
                      <a:endParaRPr kumimoji="0"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Internet Explorer 6.0 or any other Compatible Browser </a:t>
                      </a:r>
                      <a:endParaRPr kumimoji="0"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87903">
                <a:tc>
                  <a:txBody>
                    <a:bodyPr/>
                    <a:lstStyle/>
                    <a:p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Operating System </a:t>
                      </a:r>
                      <a:endParaRPr kumimoji="0"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Any compatible Operating System </a:t>
                      </a:r>
                      <a:endParaRPr kumimoji="0" lang="en-US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21254</Words>
  <Application>WPS Presentation</Application>
  <PresentationFormat>On-screen Show (4:3)</PresentationFormat>
  <Paragraphs>2449</Paragraphs>
  <Slides>81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7" baseType="lpstr">
      <vt:lpstr>Arial</vt:lpstr>
      <vt:lpstr>SimSun</vt:lpstr>
      <vt:lpstr>Wingdings</vt:lpstr>
      <vt:lpstr>Wingdings</vt:lpstr>
      <vt:lpstr>Wingdings 2</vt:lpstr>
      <vt:lpstr>Times New Roman</vt:lpstr>
      <vt:lpstr>Calibri</vt:lpstr>
      <vt:lpstr>Times New Roman</vt:lpstr>
      <vt:lpstr>CIDFont+F2</vt:lpstr>
      <vt:lpstr>Segoe Print</vt:lpstr>
      <vt:lpstr>CIDFont+F1</vt:lpstr>
      <vt:lpstr>Century Schoolbook</vt:lpstr>
      <vt:lpstr>Microsoft YaHei</vt:lpstr>
      <vt:lpstr>Arial Unicode MS</vt:lpstr>
      <vt:lpstr>Verdana</vt:lpstr>
      <vt:lpstr>Oriel</vt:lpstr>
      <vt:lpstr> A  PROJECT  PRESENTATION    ON   “PROJECT   MANAGEMENT SYSTEM”</vt:lpstr>
      <vt:lpstr>PowerPoint 演示文稿</vt:lpstr>
      <vt:lpstr>1. Project  Profile </vt:lpstr>
      <vt:lpstr>2.Exsiting Sysem</vt:lpstr>
      <vt:lpstr>3.System Features(Need for new system)</vt:lpstr>
      <vt:lpstr>3.Functional Specification(User Wise)</vt:lpstr>
      <vt:lpstr>PowerPoint 演示文稿</vt:lpstr>
      <vt:lpstr>4.Functional Specification(Module Wise)</vt:lpstr>
      <vt:lpstr>5.SOFTWARE REQUIRMENT:- </vt:lpstr>
      <vt:lpstr>HARDWARE REQUIRMENT:-</vt:lpstr>
      <vt:lpstr>6.System Flowchart</vt:lpstr>
      <vt:lpstr>PowerPoint 演示文稿</vt:lpstr>
      <vt:lpstr>7.Data Flow Diagram</vt:lpstr>
      <vt:lpstr>7.1First Level Diagram (Process Wise)</vt:lpstr>
      <vt:lpstr>PowerPoint 演示文稿</vt:lpstr>
      <vt:lpstr>PowerPoint 演示文稿</vt:lpstr>
      <vt:lpstr>PowerPoint 演示文稿</vt:lpstr>
      <vt:lpstr>PowerPoint 演示文稿</vt:lpstr>
      <vt:lpstr>8.Data Dictionary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</vt:lpstr>
      <vt:lpstr>ER DIAGRAM:-</vt:lpstr>
      <vt:lpstr>                    --Design Output                                 Admin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User Panel:-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        Testing:-</vt:lpstr>
      <vt:lpstr>PowerPoint 演示文稿</vt:lpstr>
      <vt:lpstr>                 Future Enhancement </vt:lpstr>
      <vt:lpstr>                       15. Bibliography:-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PROJECT  PRESENTATION    ON   “PROJECT MANAGEMENT SYSTEM”</dc:title>
  <dc:creator>abc</dc:creator>
  <cp:lastModifiedBy>abc</cp:lastModifiedBy>
  <cp:revision>1008</cp:revision>
  <dcterms:created xsi:type="dcterms:W3CDTF">2019-08-17T12:21:00Z</dcterms:created>
  <dcterms:modified xsi:type="dcterms:W3CDTF">2021-08-24T05:40:47Z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